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41" r:id="rId2"/>
    <p:sldId id="548" r:id="rId3"/>
    <p:sldId id="549" r:id="rId4"/>
    <p:sldId id="555" r:id="rId5"/>
    <p:sldId id="551" r:id="rId6"/>
    <p:sldId id="552" r:id="rId7"/>
    <p:sldId id="553" r:id="rId8"/>
    <p:sldId id="554" r:id="rId9"/>
    <p:sldId id="558" r:id="rId10"/>
    <p:sldId id="559" r:id="rId11"/>
    <p:sldId id="572" r:id="rId12"/>
    <p:sldId id="560" r:id="rId13"/>
    <p:sldId id="561" r:id="rId14"/>
    <p:sldId id="564" r:id="rId15"/>
    <p:sldId id="565" r:id="rId16"/>
    <p:sldId id="566" r:id="rId17"/>
    <p:sldId id="579" r:id="rId18"/>
    <p:sldId id="556" r:id="rId19"/>
    <p:sldId id="557" r:id="rId20"/>
    <p:sldId id="571" r:id="rId21"/>
    <p:sldId id="567" r:id="rId22"/>
    <p:sldId id="573" r:id="rId23"/>
    <p:sldId id="574" r:id="rId24"/>
    <p:sldId id="575" r:id="rId25"/>
    <p:sldId id="576" r:id="rId26"/>
    <p:sldId id="568"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01"/>
    <a:srgbClr val="FFCC00"/>
    <a:srgbClr val="FFCB05"/>
    <a:srgbClr val="006600"/>
    <a:srgbClr val="339933"/>
    <a:srgbClr val="CC9900"/>
    <a:srgbClr val="800000"/>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1228" autoAdjust="0"/>
  </p:normalViewPr>
  <p:slideViewPr>
    <p:cSldViewPr>
      <p:cViewPr>
        <p:scale>
          <a:sx n="90" d="100"/>
          <a:sy n="90" d="100"/>
        </p:scale>
        <p:origin x="-564" y="-78"/>
      </p:cViewPr>
      <p:guideLst>
        <p:guide orient="horz" pos="3648"/>
        <p:guide pos="2880"/>
      </p:guideLst>
    </p:cSldViewPr>
  </p:slideViewPr>
  <p:outlineViewPr>
    <p:cViewPr>
      <p:scale>
        <a:sx n="33" d="100"/>
        <a:sy n="33" d="100"/>
      </p:scale>
      <p:origin x="0" y="13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10"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2973388" cy="465138"/>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9091" name="Rectangle 3"/>
          <p:cNvSpPr>
            <a:spLocks noGrp="1" noChangeArrowheads="1"/>
          </p:cNvSpPr>
          <p:nvPr>
            <p:ph type="dt" sz="quarter" idx="1"/>
          </p:nvPr>
        </p:nvSpPr>
        <p:spPr bwMode="auto">
          <a:xfrm>
            <a:off x="3883025" y="1"/>
            <a:ext cx="2973388" cy="465138"/>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89092" name="Rectangle 4"/>
          <p:cNvSpPr>
            <a:spLocks noGrp="1" noChangeArrowheads="1"/>
          </p:cNvSpPr>
          <p:nvPr>
            <p:ph type="ftr" sz="quarter" idx="2"/>
          </p:nvPr>
        </p:nvSpPr>
        <p:spPr bwMode="auto">
          <a:xfrm>
            <a:off x="0" y="8829676"/>
            <a:ext cx="2973388" cy="465138"/>
          </a:xfrm>
          <a:prstGeom prst="rect">
            <a:avLst/>
          </a:prstGeom>
          <a:noFill/>
          <a:ln w="9525">
            <a:noFill/>
            <a:miter lim="800000"/>
            <a:headEnd/>
            <a:tailEnd/>
          </a:ln>
          <a:effectLst/>
        </p:spPr>
        <p:txBody>
          <a:bodyPr vert="horz" wrap="square" lIns="91279" tIns="45640" rIns="91279" bIns="4564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9093" name="Rectangle 5"/>
          <p:cNvSpPr>
            <a:spLocks noGrp="1" noChangeArrowheads="1"/>
          </p:cNvSpPr>
          <p:nvPr>
            <p:ph type="sldNum" sz="quarter" idx="3"/>
          </p:nvPr>
        </p:nvSpPr>
        <p:spPr bwMode="auto">
          <a:xfrm>
            <a:off x="3883025" y="8829676"/>
            <a:ext cx="2973388" cy="465138"/>
          </a:xfrm>
          <a:prstGeom prst="rect">
            <a:avLst/>
          </a:prstGeom>
          <a:noFill/>
          <a:ln w="9525">
            <a:noFill/>
            <a:miter lim="800000"/>
            <a:headEnd/>
            <a:tailEnd/>
          </a:ln>
          <a:effectLst/>
        </p:spPr>
        <p:txBody>
          <a:bodyPr vert="horz" wrap="square" lIns="91279" tIns="45640" rIns="91279" bIns="45640" numCol="1" anchor="b" anchorCtr="0" compatLnSpc="1">
            <a:prstTxWarp prst="textNoShape">
              <a:avLst/>
            </a:prstTxWarp>
          </a:bodyPr>
          <a:lstStyle>
            <a:lvl1pPr algn="r">
              <a:defRPr sz="1200">
                <a:latin typeface="Arial" charset="0"/>
                <a:cs typeface="+mn-cs"/>
              </a:defRPr>
            </a:lvl1pPr>
          </a:lstStyle>
          <a:p>
            <a:pPr>
              <a:defRPr/>
            </a:pPr>
            <a:fld id="{51B9FDFE-3F16-4A69-8AE7-3FC365278BA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73388" cy="465138"/>
          </a:xfrm>
          <a:prstGeom prst="rect">
            <a:avLst/>
          </a:prstGeom>
          <a:noFill/>
          <a:ln w="9525">
            <a:noFill/>
            <a:miter lim="800000"/>
            <a:headEnd/>
            <a:tailEnd/>
          </a:ln>
          <a:effectLst/>
        </p:spPr>
        <p:txBody>
          <a:bodyPr vert="horz" wrap="square" lIns="92219" tIns="46109" rIns="92219" bIns="46109" numCol="1" anchor="t" anchorCtr="0" compatLnSpc="1">
            <a:prstTxWarp prst="textNoShape">
              <a:avLst/>
            </a:prstTxWarp>
          </a:bodyPr>
          <a:lstStyle>
            <a:lvl1pPr defTabSz="922298">
              <a:defRPr sz="120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3883025" y="1"/>
            <a:ext cx="2973388" cy="465138"/>
          </a:xfrm>
          <a:prstGeom prst="rect">
            <a:avLst/>
          </a:prstGeom>
          <a:noFill/>
          <a:ln w="9525">
            <a:noFill/>
            <a:miter lim="800000"/>
            <a:headEnd/>
            <a:tailEnd/>
          </a:ln>
          <a:effectLst/>
        </p:spPr>
        <p:txBody>
          <a:bodyPr vert="horz" wrap="square" lIns="92219" tIns="46109" rIns="92219" bIns="46109" numCol="1" anchor="t" anchorCtr="0" compatLnSpc="1">
            <a:prstTxWarp prst="textNoShape">
              <a:avLst/>
            </a:prstTxWarp>
          </a:bodyPr>
          <a:lstStyle>
            <a:lvl1pPr algn="r" defTabSz="922298">
              <a:defRPr sz="1200">
                <a:latin typeface="Arial"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2219" tIns="46109" rIns="92219" bIns="461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6"/>
            <a:ext cx="2973388" cy="465138"/>
          </a:xfrm>
          <a:prstGeom prst="rect">
            <a:avLst/>
          </a:prstGeom>
          <a:noFill/>
          <a:ln w="9525">
            <a:noFill/>
            <a:miter lim="800000"/>
            <a:headEnd/>
            <a:tailEnd/>
          </a:ln>
          <a:effectLst/>
        </p:spPr>
        <p:txBody>
          <a:bodyPr vert="horz" wrap="square" lIns="92219" tIns="46109" rIns="92219" bIns="46109" numCol="1" anchor="b" anchorCtr="0" compatLnSpc="1">
            <a:prstTxWarp prst="textNoShape">
              <a:avLst/>
            </a:prstTxWarp>
          </a:bodyPr>
          <a:lstStyle>
            <a:lvl1pPr defTabSz="922298">
              <a:defRPr sz="120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3025" y="8829676"/>
            <a:ext cx="2973388" cy="465138"/>
          </a:xfrm>
          <a:prstGeom prst="rect">
            <a:avLst/>
          </a:prstGeom>
          <a:noFill/>
          <a:ln w="9525">
            <a:noFill/>
            <a:miter lim="800000"/>
            <a:headEnd/>
            <a:tailEnd/>
          </a:ln>
          <a:effectLst/>
        </p:spPr>
        <p:txBody>
          <a:bodyPr vert="horz" wrap="square" lIns="92219" tIns="46109" rIns="92219" bIns="46109" numCol="1" anchor="b" anchorCtr="0" compatLnSpc="1">
            <a:prstTxWarp prst="textNoShape">
              <a:avLst/>
            </a:prstTxWarp>
          </a:bodyPr>
          <a:lstStyle>
            <a:lvl1pPr algn="r" defTabSz="922298">
              <a:defRPr sz="1200">
                <a:latin typeface="Arial" charset="0"/>
                <a:cs typeface="+mn-cs"/>
              </a:defRPr>
            </a:lvl1pPr>
          </a:lstStyle>
          <a:p>
            <a:pPr>
              <a:defRPr/>
            </a:pPr>
            <a:fld id="{5450B855-AD8F-418C-9C18-753139BDCB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smtClean="0"/>
          </a:p>
        </p:txBody>
      </p:sp>
      <p:sp>
        <p:nvSpPr>
          <p:cNvPr id="12292" name="Slide Number Placeholder 3"/>
          <p:cNvSpPr>
            <a:spLocks noGrp="1"/>
          </p:cNvSpPr>
          <p:nvPr>
            <p:ph type="sldNum" sz="quarter" idx="5"/>
          </p:nvPr>
        </p:nvSpPr>
        <p:spPr/>
        <p:txBody>
          <a:bodyPr/>
          <a:lstStyle/>
          <a:p>
            <a:pPr defTabSz="919163">
              <a:defRPr/>
            </a:pPr>
            <a:fld id="{E9F44908-3931-49B0-AF0E-9AD92AF17D6F}" type="slidenum">
              <a:rPr lang="en-US" smtClean="0"/>
              <a:pPr defTabSz="919163">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a:fld id="{A18CD9FA-B0ED-4AAD-B663-A061ABD11585}" type="slidenum">
              <a:rPr lang="en-US" smtClean="0"/>
              <a:pPr defTabSz="922338"/>
              <a:t>18</a:t>
            </a:fld>
            <a:endParaRPr lang="en-US" smtClean="0"/>
          </a:p>
        </p:txBody>
      </p:sp>
      <p:sp>
        <p:nvSpPr>
          <p:cNvPr id="59395" name="Rectangle 2"/>
          <p:cNvSpPr>
            <a:spLocks noGrp="1" noRot="1" noChangeAspect="1" noChangeArrowheads="1" noTextEdit="1"/>
          </p:cNvSpPr>
          <p:nvPr>
            <p:ph type="sldImg"/>
          </p:nvPr>
        </p:nvSpPr>
        <p:spPr bwMode="auto">
          <a:xfrm>
            <a:off x="1104900" y="698500"/>
            <a:ext cx="4649788" cy="3487738"/>
          </a:xfrm>
          <a:noFill/>
          <a:ln>
            <a:solidFill>
              <a:srgbClr val="000000"/>
            </a:solidFill>
            <a:miter lim="800000"/>
            <a:headEnd/>
            <a:tailEnd/>
          </a:ln>
        </p:spPr>
      </p:sp>
      <p:sp>
        <p:nvSpPr>
          <p:cNvPr id="59396" name="Rectangle 3"/>
          <p:cNvSpPr>
            <a:spLocks noGrp="1" noChangeArrowheads="1"/>
          </p:cNvSpPr>
          <p:nvPr>
            <p:ph type="body" idx="1"/>
          </p:nvPr>
        </p:nvSpPr>
        <p:spPr bwMode="auto">
          <a:xfrm>
            <a:off x="686116" y="4414832"/>
            <a:ext cx="5485772" cy="4183061"/>
          </a:xfrm>
          <a:noFill/>
        </p:spPr>
        <p:txBody>
          <a:bodyPr wrap="square" lIns="92239" tIns="46122" rIns="92239" bIns="46122" numCol="1" anchor="t" anchorCtr="0" compatLnSpc="1">
            <a:prstTxWarp prst="textNoShape">
              <a:avLst/>
            </a:prstTxWarp>
          </a:bodyPr>
          <a:lstStyle/>
          <a:p>
            <a:pPr>
              <a:lnSpc>
                <a:spcPct val="200000"/>
              </a:lnSpc>
              <a:buClr>
                <a:srgbClr val="FF0000"/>
              </a:buClr>
              <a:buFont typeface="Wingdings" pitchFamily="2" charset="2"/>
              <a:buChar char="q"/>
            </a:pPr>
            <a:r>
              <a:rPr lang="en-US" sz="1800" dirty="0" smtClean="0"/>
              <a:t> In the midst of change …you all know the soldier remains  the centerpiece of the Army  and the Army will always count on Army strong Logisticians with boots on the ground</a:t>
            </a:r>
          </a:p>
          <a:p>
            <a:pPr>
              <a:lnSpc>
                <a:spcPct val="200000"/>
              </a:lnSpc>
              <a:buClr>
                <a:srgbClr val="FF0000"/>
              </a:buClr>
              <a:buFont typeface="Wingdings" pitchFamily="2" charset="2"/>
              <a:buChar char="q"/>
            </a:pPr>
            <a:r>
              <a:rPr lang="en-US" sz="1800" dirty="0" smtClean="0"/>
              <a:t> Thank you and I look forward to your questions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85AB430-EBF4-471C-8E57-B0B44DAF0D23}" type="slidenum">
              <a:rPr lang="en-US" smtClean="0"/>
              <a:pPr/>
              <a:t>4</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a:fld id="{558C5EE6-01A3-4475-92BE-26D7BC28E25B}" type="slidenum">
              <a:rPr lang="en-US" smtClean="0"/>
              <a:pPr defTabSz="922338"/>
              <a:t>5</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#5 - be sure they understand we still do repair and return of components and assemblies at the tactical level, it's not just a swap or plug and play.</a:t>
            </a:r>
          </a:p>
          <a:p>
            <a:pPr lvl="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a:fld id="{FA330C95-0C69-4AB0-B9E2-651FB4D24F37}" type="slidenum">
              <a:rPr lang="en-US" smtClean="0"/>
              <a:pPr defTabSz="922338"/>
              <a:t>6</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#6 - for the sustainment or national level it's repair to a national standard (remanufacture in essence)</a:t>
            </a:r>
          </a:p>
          <a:p>
            <a:pPr lvl="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a:fld id="{47D75DC3-2DEF-4DAC-9668-FD7B1788EBB9}" type="slidenum">
              <a:rPr lang="en-US" smtClean="0"/>
              <a:pPr defTabSz="922338"/>
              <a:t>7</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#7 - 10/20, not just FMC</a:t>
            </a:r>
          </a:p>
          <a:p>
            <a:pPr lvl="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a:fld id="{1E71F550-1546-409F-AA48-5032C76F1D07}" type="slidenum">
              <a:rPr lang="en-US" smtClean="0"/>
              <a:pPr defTabSz="922338"/>
              <a:t>8</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#9 - not every Army operational unit is an ARFORGEN force pool unit.  So we equip to the Army equipping and modernization strategy.  Not just </a:t>
            </a:r>
            <a:r>
              <a:rPr lang="en-US" sz="1200" kern="1200" dirty="0" smtClean="0">
                <a:solidFill>
                  <a:schemeClr val="tx1"/>
                </a:solidFill>
                <a:latin typeface="Arial" charset="0"/>
                <a:ea typeface="+mn-ea"/>
                <a:cs typeface="+mn-cs"/>
              </a:rPr>
              <a:t>ARFORGEN</a:t>
            </a:r>
          </a:p>
          <a:p>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Fine but for one point ... we  have units that are not now or every have been part of the ARFORGEN rotational pool.  We equip to the Army's Equipping and Modernization Strategies.</a:t>
            </a:r>
          </a:p>
          <a:p>
            <a:endParaRPr lang="en-US" dirty="0"/>
          </a:p>
        </p:txBody>
      </p:sp>
      <p:sp>
        <p:nvSpPr>
          <p:cNvPr id="4" name="Slide Number Placeholder 3"/>
          <p:cNvSpPr>
            <a:spLocks noGrp="1"/>
          </p:cNvSpPr>
          <p:nvPr>
            <p:ph type="sldNum" sz="quarter" idx="10"/>
          </p:nvPr>
        </p:nvSpPr>
        <p:spPr/>
        <p:txBody>
          <a:bodyPr/>
          <a:lstStyle/>
          <a:p>
            <a:pPr>
              <a:defRPr/>
            </a:pPr>
            <a:fld id="{5450B855-AD8F-418C-9C18-753139BDCB4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#11 - not every Army operational unit is an ARFORGEN force pool unit.  So we equip to the Army equipping and modernization strategy.  Not just </a:t>
            </a:r>
            <a:r>
              <a:rPr lang="en-US" sz="1200" kern="1200" dirty="0" smtClean="0">
                <a:solidFill>
                  <a:schemeClr val="tx1"/>
                </a:solidFill>
                <a:latin typeface="Arial" charset="0"/>
                <a:ea typeface="+mn-ea"/>
                <a:cs typeface="+mn-cs"/>
              </a:rPr>
              <a:t>ARFORGEN</a:t>
            </a:r>
          </a:p>
          <a:p>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Fine but for one point ... we  have units that are not now or every have been part of the ARFORGEN rotational pool.  We equip to the Army's Equipping and Modernization Strategies.</a:t>
            </a:r>
          </a:p>
          <a:p>
            <a:endParaRPr lang="en-US" dirty="0"/>
          </a:p>
        </p:txBody>
      </p:sp>
      <p:sp>
        <p:nvSpPr>
          <p:cNvPr id="4" name="Slide Number Placeholder 3"/>
          <p:cNvSpPr>
            <a:spLocks noGrp="1"/>
          </p:cNvSpPr>
          <p:nvPr>
            <p:ph type="sldNum" sz="quarter" idx="10"/>
          </p:nvPr>
        </p:nvSpPr>
        <p:spPr/>
        <p:txBody>
          <a:bodyPr/>
          <a:lstStyle/>
          <a:p>
            <a:pPr>
              <a:defRPr/>
            </a:pPr>
            <a:fld id="{5450B855-AD8F-418C-9C18-753139BDCB42}"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5AFA3F8-00DC-4B23-A152-675D2F302EC7}"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a:off x="4267200" y="5943600"/>
            <a:ext cx="152400" cy="144463"/>
          </a:xfrm>
          <a:prstGeom prst="star5">
            <a:avLst/>
          </a:prstGeom>
          <a:solidFill>
            <a:srgbClr val="FFCB05"/>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5" name="AutoShape 7"/>
          <p:cNvSpPr>
            <a:spLocks noChangeArrowheads="1"/>
          </p:cNvSpPr>
          <p:nvPr userDrawn="1"/>
        </p:nvSpPr>
        <p:spPr bwMode="auto">
          <a:xfrm>
            <a:off x="4495800" y="5943600"/>
            <a:ext cx="152400" cy="144463"/>
          </a:xfrm>
          <a:prstGeom prst="star5">
            <a:avLst/>
          </a:prstGeom>
          <a:solidFill>
            <a:srgbClr val="FFCB05"/>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6" name="AutoShape 8"/>
          <p:cNvSpPr>
            <a:spLocks noChangeArrowheads="1"/>
          </p:cNvSpPr>
          <p:nvPr userDrawn="1"/>
        </p:nvSpPr>
        <p:spPr bwMode="auto">
          <a:xfrm>
            <a:off x="4724400" y="5943600"/>
            <a:ext cx="152400" cy="144463"/>
          </a:xfrm>
          <a:prstGeom prst="star5">
            <a:avLst/>
          </a:prstGeom>
          <a:solidFill>
            <a:srgbClr val="FFCB05"/>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7" name="Text Box 9"/>
          <p:cNvSpPr txBox="1">
            <a:spLocks noChangeArrowheads="1"/>
          </p:cNvSpPr>
          <p:nvPr userDrawn="1"/>
        </p:nvSpPr>
        <p:spPr bwMode="auto">
          <a:xfrm>
            <a:off x="3124200" y="6105525"/>
            <a:ext cx="2895600" cy="600075"/>
          </a:xfrm>
          <a:prstGeom prst="rect">
            <a:avLst/>
          </a:prstGeom>
          <a:noFill/>
          <a:ln w="9525">
            <a:noFill/>
            <a:miter lim="800000"/>
            <a:headEnd/>
            <a:tailEnd/>
          </a:ln>
        </p:spPr>
        <p:txBody>
          <a:bodyPr>
            <a:spAutoFit/>
          </a:bodyPr>
          <a:lstStyle/>
          <a:p>
            <a:pPr algn="ctr">
              <a:defRPr/>
            </a:pPr>
            <a:r>
              <a:rPr lang="en-US" sz="1100" b="1" dirty="0" smtClean="0">
                <a:latin typeface="Calibri" pitchFamily="34" charset="0"/>
                <a:cs typeface="+mn-cs"/>
              </a:rPr>
              <a:t>Terry W Beynon</a:t>
            </a:r>
            <a:endParaRPr lang="en-US" sz="1100" b="1" dirty="0">
              <a:latin typeface="Calibri" pitchFamily="34" charset="0"/>
              <a:cs typeface="+mn-cs"/>
            </a:endParaRPr>
          </a:p>
          <a:p>
            <a:pPr algn="ctr">
              <a:defRPr/>
            </a:pPr>
            <a:r>
              <a:rPr lang="en-US" sz="1100" b="1" dirty="0" smtClean="0">
                <a:latin typeface="Calibri" pitchFamily="34" charset="0"/>
                <a:cs typeface="+mn-cs"/>
              </a:rPr>
              <a:t>Division Chief, Secondary Items</a:t>
            </a:r>
            <a:endParaRPr lang="en-US" sz="1100" b="1" dirty="0">
              <a:latin typeface="Calibri" pitchFamily="34" charset="0"/>
              <a:cs typeface="+mn-cs"/>
            </a:endParaRPr>
          </a:p>
          <a:p>
            <a:pPr algn="ctr">
              <a:defRPr/>
            </a:pPr>
            <a:r>
              <a:rPr lang="en-US" sz="1100" b="1" dirty="0" smtClean="0">
                <a:latin typeface="Calibri" pitchFamily="34" charset="0"/>
                <a:cs typeface="+mn-cs"/>
              </a:rPr>
              <a:t> </a:t>
            </a:r>
            <a:r>
              <a:rPr lang="en-US" sz="1100" b="1" dirty="0">
                <a:latin typeface="Calibri" pitchFamily="34" charset="0"/>
                <a:cs typeface="+mn-cs"/>
              </a:rPr>
              <a:t>Department of the </a:t>
            </a:r>
            <a:r>
              <a:rPr lang="en-US" sz="1100" b="1" dirty="0" smtClean="0">
                <a:latin typeface="Calibri" pitchFamily="34" charset="0"/>
                <a:cs typeface="+mn-cs"/>
              </a:rPr>
              <a:t>Army – G4</a:t>
            </a:r>
            <a:endParaRPr lang="en-US" sz="1100" b="1" dirty="0">
              <a:latin typeface="Calibri" pitchFamily="34" charset="0"/>
              <a:cs typeface="+mn-cs"/>
            </a:endParaRPr>
          </a:p>
        </p:txBody>
      </p:sp>
      <p:sp>
        <p:nvSpPr>
          <p:cNvPr id="8" name="TextBox 7"/>
          <p:cNvSpPr txBox="1"/>
          <p:nvPr userDrawn="1"/>
        </p:nvSpPr>
        <p:spPr>
          <a:xfrm>
            <a:off x="7239000" y="257175"/>
            <a:ext cx="1676400" cy="276225"/>
          </a:xfrm>
          <a:prstGeom prst="rect">
            <a:avLst/>
          </a:prstGeom>
          <a:noFill/>
        </p:spPr>
        <p:txBody>
          <a:bodyPr>
            <a:spAutoFit/>
          </a:bodyPr>
          <a:lstStyle/>
          <a:p>
            <a:pPr algn="ctr">
              <a:defRPr/>
            </a:pPr>
            <a:r>
              <a:rPr lang="en-US" sz="1200" b="1" dirty="0">
                <a:solidFill>
                  <a:srgbClr val="006600"/>
                </a:solidFill>
                <a:latin typeface="Calibri" pitchFamily="34" charset="0"/>
                <a:cs typeface="+mn-cs"/>
              </a:rPr>
              <a:t>UNCLASSIFIED</a:t>
            </a:r>
          </a:p>
        </p:txBody>
      </p:sp>
      <p:sp>
        <p:nvSpPr>
          <p:cNvPr id="9" name="TextBox 8"/>
          <p:cNvSpPr txBox="1"/>
          <p:nvPr userDrawn="1"/>
        </p:nvSpPr>
        <p:spPr>
          <a:xfrm>
            <a:off x="152400" y="257175"/>
            <a:ext cx="1676400" cy="276225"/>
          </a:xfrm>
          <a:prstGeom prst="rect">
            <a:avLst/>
          </a:prstGeom>
          <a:noFill/>
        </p:spPr>
        <p:txBody>
          <a:bodyPr>
            <a:spAutoFit/>
          </a:bodyPr>
          <a:lstStyle/>
          <a:p>
            <a:pPr algn="ctr">
              <a:defRPr/>
            </a:pPr>
            <a:r>
              <a:rPr lang="en-US" sz="1200" b="1" dirty="0">
                <a:solidFill>
                  <a:srgbClr val="006600"/>
                </a:solidFill>
                <a:latin typeface="Calibri" pitchFamily="34" charset="0"/>
                <a:cs typeface="+mn-cs"/>
              </a:rPr>
              <a:t>UNCLASSIFIED</a:t>
            </a:r>
          </a:p>
        </p:txBody>
      </p:sp>
      <p:sp>
        <p:nvSpPr>
          <p:cNvPr id="2" name="Title 1"/>
          <p:cNvSpPr>
            <a:spLocks noGrp="1"/>
          </p:cNvSpPr>
          <p:nvPr>
            <p:ph type="ctrTitle"/>
          </p:nvPr>
        </p:nvSpPr>
        <p:spPr>
          <a:xfrm>
            <a:off x="2362200" y="838200"/>
            <a:ext cx="4343400" cy="2819400"/>
          </a:xfrm>
        </p:spPr>
        <p:txBody>
          <a:bodyPr/>
          <a:lstStyle>
            <a:lvl1pPr>
              <a:defRPr sz="3200" b="1" u="none">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3810000"/>
            <a:ext cx="4343400" cy="990600"/>
          </a:xfrm>
        </p:spPr>
        <p:txBody>
          <a:bodyPr/>
          <a:lstStyle>
            <a:lvl1pPr marL="0" indent="0" algn="ctr">
              <a:buNone/>
              <a:defRPr sz="200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52400" y="1295400"/>
            <a:ext cx="8839200" cy="4830763"/>
          </a:xfrm>
        </p:spPr>
        <p:txBody>
          <a:bodyPr vert="eaVert"/>
          <a:lstStyle>
            <a:lvl5pP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52400" y="381000"/>
            <a:ext cx="8839200" cy="838200"/>
          </a:xfrm>
        </p:spPr>
        <p:txBody>
          <a:bodyPr/>
          <a:lstStyle>
            <a:lvl1pPr>
              <a:defRPr/>
            </a:lvl1pPr>
          </a:lstStyle>
          <a:p>
            <a:r>
              <a:rPr lang="en-US" dirty="0" smtClean="0"/>
              <a:t>Click to edit Master title style</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EAA9AAD-459F-460D-9641-4E108AA04F0A}"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393611D-4158-42C0-9ED0-55B1FBEE1111}"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152400" y="1371600"/>
            <a:ext cx="8839200" cy="4754563"/>
          </a:xfrm>
        </p:spPr>
        <p:txBody>
          <a:bodyPr/>
          <a:lstStyle/>
          <a:p>
            <a:pPr lvl="0"/>
            <a:endParaRPr lang="en-US" noProof="0" smtClean="0"/>
          </a:p>
        </p:txBody>
      </p:sp>
      <p:sp>
        <p:nvSpPr>
          <p:cNvPr id="8" name="Title 1"/>
          <p:cNvSpPr>
            <a:spLocks noGrp="1"/>
          </p:cNvSpPr>
          <p:nvPr>
            <p:ph type="title"/>
          </p:nvPr>
        </p:nvSpPr>
        <p:spPr>
          <a:xfrm>
            <a:off x="152400" y="381000"/>
            <a:ext cx="8839200" cy="838200"/>
          </a:xfrm>
        </p:spPr>
        <p:txBody>
          <a:bodyPr/>
          <a:lstStyle>
            <a:lvl1pPr>
              <a:defRPr/>
            </a:lvl1pPr>
          </a:lstStyle>
          <a:p>
            <a:r>
              <a:rPr lang="en-US" dirty="0" smtClean="0"/>
              <a:t>Click to edit Master title style</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506B5E65-F451-4FBB-A75D-C80C715CC98B}"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8382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295400"/>
            <a:ext cx="8839200" cy="4830763"/>
          </a:xfrm>
        </p:spPr>
        <p:txBody>
          <a:bodyPr/>
          <a:lstStyle>
            <a:lvl5pP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xfrm>
            <a:off x="6858000" y="6457950"/>
            <a:ext cx="2133600" cy="400050"/>
          </a:xfrm>
        </p:spPr>
        <p:txBody>
          <a:bodyPr/>
          <a:lstStyle>
            <a:lvl1pPr>
              <a:defRPr i="1"/>
            </a:lvl1pPr>
          </a:lstStyle>
          <a:p>
            <a:pPr>
              <a:defRPr/>
            </a:pPr>
            <a:fld id="{ADCBA52B-E11A-48E2-BC22-922EB92F64E3}"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674C5F2C-5760-4CE0-BAA7-43FCCCEDA8A6}"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152400" y="381000"/>
            <a:ext cx="8839200" cy="838200"/>
          </a:xfrm>
        </p:spPr>
        <p:txBody>
          <a:bodyPr/>
          <a:lstStyle>
            <a:lvl1pPr>
              <a:defRPr/>
            </a:lvl1pPr>
          </a:lstStyle>
          <a:p>
            <a:r>
              <a:rPr lang="en-US" dirty="0" smtClean="0"/>
              <a:t>Click to edit Master title style</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ACEF719C-CDB9-45A0-87BE-94168B052598}"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954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152400" y="381000"/>
            <a:ext cx="8839200" cy="838200"/>
          </a:xfrm>
        </p:spPr>
        <p:txBody>
          <a:bodyPr/>
          <a:lstStyle>
            <a:lvl1pPr>
              <a:defRPr/>
            </a:lvl1pPr>
          </a:lstStyle>
          <a:p>
            <a:r>
              <a:rPr lang="en-US" dirty="0" smtClean="0"/>
              <a:t>Click to edit Master title style</a:t>
            </a:r>
            <a:endParaRPr lang="en-US" dirty="0"/>
          </a:p>
        </p:txBody>
      </p:sp>
      <p:sp>
        <p:nvSpPr>
          <p:cNvPr id="7" name="Rectangle 8"/>
          <p:cNvSpPr>
            <a:spLocks noGrp="1" noChangeArrowheads="1"/>
          </p:cNvSpPr>
          <p:nvPr>
            <p:ph type="sldNum" sz="quarter" idx="10"/>
          </p:nvPr>
        </p:nvSpPr>
        <p:spPr>
          <a:ln/>
        </p:spPr>
        <p:txBody>
          <a:bodyPr/>
          <a:lstStyle>
            <a:lvl1pPr>
              <a:defRPr/>
            </a:lvl1pPr>
          </a:lstStyle>
          <a:p>
            <a:pPr>
              <a:defRPr/>
            </a:pPr>
            <a:fld id="{94A69FA6-4E42-4DAD-BF64-A3F1B8984CB9}"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52400" y="381000"/>
            <a:ext cx="8839200" cy="838200"/>
          </a:xfrm>
        </p:spPr>
        <p:txBody>
          <a:bodyPr/>
          <a:lstStyle>
            <a:lvl1pPr>
              <a:defRPr/>
            </a:lvl1pPr>
          </a:lstStyle>
          <a:p>
            <a:r>
              <a:rPr lang="en-US" dirty="0" smtClean="0"/>
              <a:t>Click to edit Master title style</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B1C96C2-99D5-4FD9-9B4C-2F5557B217E0}"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2FAC7B11-8ADE-4050-8D0B-39CB1C246A49}"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atin typeface="+mj-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90AFD04-2BD8-4013-9ECB-9065A66F325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0176F91-4F7E-4E43-88DF-1BC00305F30E}"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685800"/>
            <a:ext cx="8839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1027" name="Rectangle 3"/>
          <p:cNvSpPr>
            <a:spLocks noGrp="1" noChangeArrowheads="1"/>
          </p:cNvSpPr>
          <p:nvPr>
            <p:ph type="body" idx="1"/>
          </p:nvPr>
        </p:nvSpPr>
        <p:spPr bwMode="auto">
          <a:xfrm>
            <a:off x="152400" y="1524000"/>
            <a:ext cx="88392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sldNum" sz="quarter" idx="4"/>
          </p:nvPr>
        </p:nvSpPr>
        <p:spPr bwMode="auto">
          <a:xfrm>
            <a:off x="70104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0">
                <a:solidFill>
                  <a:schemeClr val="tx2">
                    <a:lumMod val="85000"/>
                    <a:lumOff val="15000"/>
                  </a:schemeClr>
                </a:solidFill>
                <a:latin typeface="Calibri" pitchFamily="34" charset="0"/>
                <a:cs typeface="+mn-cs"/>
              </a:defRPr>
            </a:lvl1pPr>
          </a:lstStyle>
          <a:p>
            <a:pPr>
              <a:defRPr/>
            </a:pPr>
            <a:fld id="{C1AD7EF9-54EF-491B-8801-3551A2FD15A5}" type="slidenum">
              <a:rPr lang="en-US"/>
              <a:pPr>
                <a:defRPr/>
              </a:pPr>
              <a:t>‹#›</a:t>
            </a:fld>
            <a:endParaRPr lang="en-US" dirty="0"/>
          </a:p>
        </p:txBody>
      </p:sp>
      <p:sp>
        <p:nvSpPr>
          <p:cNvPr id="8" name="TextBox 56"/>
          <p:cNvSpPr txBox="1">
            <a:spLocks noChangeArrowheads="1"/>
          </p:cNvSpPr>
          <p:nvPr/>
        </p:nvSpPr>
        <p:spPr bwMode="auto">
          <a:xfrm>
            <a:off x="7315200" y="76200"/>
            <a:ext cx="1524000" cy="276225"/>
          </a:xfrm>
          <a:prstGeom prst="rect">
            <a:avLst/>
          </a:prstGeom>
          <a:noFill/>
          <a:ln w="9525">
            <a:noFill/>
            <a:miter lim="800000"/>
            <a:headEnd/>
            <a:tailEnd/>
          </a:ln>
        </p:spPr>
        <p:txBody>
          <a:bodyPr anchor="ctr" anchorCtr="1">
            <a:spAutoFit/>
          </a:bodyPr>
          <a:lstStyle/>
          <a:p>
            <a:pPr algn="ctr">
              <a:defRPr/>
            </a:pPr>
            <a:r>
              <a:rPr lang="en-US" sz="1200" b="1" dirty="0">
                <a:solidFill>
                  <a:srgbClr val="006600"/>
                </a:solidFill>
                <a:latin typeface="Calibri" pitchFamily="34" charset="0"/>
                <a:cs typeface="+mn-cs"/>
              </a:rPr>
              <a:t>UNCLASSIFIED</a:t>
            </a:r>
          </a:p>
        </p:txBody>
      </p:sp>
      <p:sp>
        <p:nvSpPr>
          <p:cNvPr id="6" name="TextBox 56"/>
          <p:cNvSpPr txBox="1">
            <a:spLocks noChangeArrowheads="1"/>
          </p:cNvSpPr>
          <p:nvPr userDrawn="1"/>
        </p:nvSpPr>
        <p:spPr bwMode="auto">
          <a:xfrm>
            <a:off x="228600" y="76200"/>
            <a:ext cx="1600200" cy="276225"/>
          </a:xfrm>
          <a:prstGeom prst="rect">
            <a:avLst/>
          </a:prstGeom>
          <a:noFill/>
          <a:ln w="9525">
            <a:noFill/>
            <a:miter lim="800000"/>
            <a:headEnd/>
            <a:tailEnd/>
          </a:ln>
        </p:spPr>
        <p:txBody>
          <a:bodyPr anchor="ctr" anchorCtr="1">
            <a:spAutoFit/>
          </a:bodyPr>
          <a:lstStyle/>
          <a:p>
            <a:pPr algn="ctr">
              <a:defRPr/>
            </a:pPr>
            <a:r>
              <a:rPr lang="en-US" sz="1200" b="1" dirty="0">
                <a:solidFill>
                  <a:srgbClr val="006600"/>
                </a:solidFill>
                <a:latin typeface="Calibri" pitchFamily="34" charset="0"/>
                <a:cs typeface="+mn-cs"/>
              </a:rPr>
              <a:t>UNCLASSIFIED</a:t>
            </a:r>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6" r:id="rId13"/>
    <p:sldLayoutId id="2147484437" r:id="rId14"/>
  </p:sldLayoutIdLst>
  <p:transition/>
  <p:hf hdr="0" ftr="0" dt="0"/>
  <p:txStyles>
    <p:titleStyle>
      <a:lvl1pPr algn="ctr" rtl="0" eaLnBrk="0" fontAlgn="base" hangingPunct="0">
        <a:spcBef>
          <a:spcPct val="0"/>
        </a:spcBef>
        <a:spcAft>
          <a:spcPct val="0"/>
        </a:spcAft>
        <a:defRPr sz="3400" b="1" u="sng">
          <a:solidFill>
            <a:schemeClr val="tx2"/>
          </a:solidFill>
          <a:latin typeface="Calibri" pitchFamily="34" charset="0"/>
          <a:ea typeface="+mj-ea"/>
          <a:cs typeface="+mj-cs"/>
        </a:defRPr>
      </a:lvl1pPr>
      <a:lvl2pPr algn="ctr" rtl="0" eaLnBrk="0" fontAlgn="base" hangingPunct="0">
        <a:spcBef>
          <a:spcPct val="0"/>
        </a:spcBef>
        <a:spcAft>
          <a:spcPct val="0"/>
        </a:spcAft>
        <a:defRPr sz="3400" b="1" u="sng">
          <a:solidFill>
            <a:schemeClr val="tx2"/>
          </a:solidFill>
          <a:latin typeface="Calibri" pitchFamily="34" charset="0"/>
        </a:defRPr>
      </a:lvl2pPr>
      <a:lvl3pPr algn="ctr" rtl="0" eaLnBrk="0" fontAlgn="base" hangingPunct="0">
        <a:spcBef>
          <a:spcPct val="0"/>
        </a:spcBef>
        <a:spcAft>
          <a:spcPct val="0"/>
        </a:spcAft>
        <a:defRPr sz="3400" b="1" u="sng">
          <a:solidFill>
            <a:schemeClr val="tx2"/>
          </a:solidFill>
          <a:latin typeface="Calibri" pitchFamily="34" charset="0"/>
        </a:defRPr>
      </a:lvl3pPr>
      <a:lvl4pPr algn="ctr" rtl="0" eaLnBrk="0" fontAlgn="base" hangingPunct="0">
        <a:spcBef>
          <a:spcPct val="0"/>
        </a:spcBef>
        <a:spcAft>
          <a:spcPct val="0"/>
        </a:spcAft>
        <a:defRPr sz="3400" b="1" u="sng">
          <a:solidFill>
            <a:schemeClr val="tx2"/>
          </a:solidFill>
          <a:latin typeface="Calibri" pitchFamily="34" charset="0"/>
        </a:defRPr>
      </a:lvl4pPr>
      <a:lvl5pPr algn="ctr" rtl="0" eaLnBrk="0" fontAlgn="base" hangingPunct="0">
        <a:spcBef>
          <a:spcPct val="0"/>
        </a:spcBef>
        <a:spcAft>
          <a:spcPct val="0"/>
        </a:spcAft>
        <a:defRPr sz="3400" b="1" u="sng">
          <a:solidFill>
            <a:schemeClr val="tx2"/>
          </a:solidFill>
          <a:latin typeface="Calibri" pitchFamily="34"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FFCB05"/>
        </a:buClr>
        <a:buFont typeface="Wingdings" pitchFamily="2" charset="2"/>
        <a:buChar char="q"/>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FFCB05"/>
        </a:buClr>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rgbClr val="FFCB05"/>
        </a:buClr>
        <a:buFont typeface="Wingdings" pitchFamily="2" charset="2"/>
        <a:buChar char="§"/>
        <a:defRPr>
          <a:solidFill>
            <a:schemeClr val="tx1"/>
          </a:solidFill>
          <a:latin typeface="Calibri" pitchFamily="34" charset="0"/>
        </a:defRPr>
      </a:lvl3pPr>
      <a:lvl4pPr marL="1600200" indent="-228600" algn="l" rtl="0" eaLnBrk="0" fontAlgn="base" hangingPunct="0">
        <a:spcBef>
          <a:spcPct val="20000"/>
        </a:spcBef>
        <a:spcAft>
          <a:spcPct val="0"/>
        </a:spcAft>
        <a:buClr>
          <a:srgbClr val="FFCB05"/>
        </a:buClr>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Comic Sans MS" pitchFamily="66" charset="0"/>
        </a:defRPr>
      </a:lvl6pPr>
      <a:lvl7pPr marL="2971800" indent="-228600" algn="l" rtl="0" fontAlgn="base">
        <a:spcBef>
          <a:spcPct val="20000"/>
        </a:spcBef>
        <a:spcAft>
          <a:spcPct val="0"/>
        </a:spcAft>
        <a:buChar char="»"/>
        <a:defRPr sz="2000">
          <a:solidFill>
            <a:schemeClr val="tx1"/>
          </a:solidFill>
          <a:latin typeface="Comic Sans MS" pitchFamily="66" charset="0"/>
        </a:defRPr>
      </a:lvl7pPr>
      <a:lvl8pPr marL="3429000" indent="-228600" algn="l" rtl="0" fontAlgn="base">
        <a:spcBef>
          <a:spcPct val="20000"/>
        </a:spcBef>
        <a:spcAft>
          <a:spcPct val="0"/>
        </a:spcAft>
        <a:buChar char="»"/>
        <a:defRPr sz="2000">
          <a:solidFill>
            <a:schemeClr val="tx1"/>
          </a:solidFill>
          <a:latin typeface="Comic Sans MS" pitchFamily="66" charset="0"/>
        </a:defRPr>
      </a:lvl8pPr>
      <a:lvl9pPr marL="3886200" indent="-228600" algn="l" rtl="0" fontAlgn="base">
        <a:spcBef>
          <a:spcPct val="20000"/>
        </a:spcBef>
        <a:spcAft>
          <a:spcPct val="0"/>
        </a:spcAft>
        <a:buChar char="»"/>
        <a:defRPr sz="2000">
          <a:solidFill>
            <a:schemeClr val="tx1"/>
          </a:solidFill>
          <a:latin typeface="Comic Sans MS" pitchFamily="6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eg"/><Relationship Id="rId3" Type="http://schemas.openxmlformats.org/officeDocument/2006/relationships/image" Target="../media/image24.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hyperlink" Target="http://en.wikipedia.org/wiki/File:Abrams-transparent.png" TargetMode="External"/><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en.wikipedia.org/wiki/File:1BFV01.jpg" TargetMode="External"/><Relationship Id="rId11" Type="http://schemas.openxmlformats.org/officeDocument/2006/relationships/image" Target="../media/image30.png"/><Relationship Id="rId5" Type="http://schemas.openxmlformats.org/officeDocument/2006/relationships/image" Target="../media/image25.jpeg"/><Relationship Id="rId15" Type="http://schemas.openxmlformats.org/officeDocument/2006/relationships/image" Target="../media/image34.jpe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hyperlink" Target="http://en.wikipedia.org/wiki/File:Stryker_ICV_front_q.jpg" TargetMode="External"/><Relationship Id="rId9" Type="http://schemas.openxmlformats.org/officeDocument/2006/relationships/image" Target="../media/image28.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4.army.mil/OCPA/uploads/large/2006/CSA-2006-10-04-085145.jpg" TargetMode="External"/><Relationship Id="rId13"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hyperlink" Target="http://www4.army.mil/OCPA/uploads/large/CSA-2005-10-12-091315.jpg" TargetMode="External"/><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hyperlink" Target="http://www4.army.mil/OCPA/uploads/large/2006/CSA-2006-10-04-085145.jpg"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1.jpeg"/><Relationship Id="rId5" Type="http://schemas.openxmlformats.org/officeDocument/2006/relationships/image" Target="../media/image14.jpeg"/><Relationship Id="rId10" Type="http://schemas.openxmlformats.org/officeDocument/2006/relationships/hyperlink" Target="http://www4.army.mil/OCPA/uploads/large/CSA-2005-10-12-091315.jpg" TargetMode="External"/><Relationship Id="rId4" Type="http://schemas.openxmlformats.org/officeDocument/2006/relationships/image" Target="../media/image1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2362200" y="1752600"/>
            <a:ext cx="4343400" cy="1600200"/>
          </a:xfrm>
        </p:spPr>
        <p:txBody>
          <a:bodyPr/>
          <a:lstStyle/>
          <a:p>
            <a:r>
              <a:rPr lang="en-US" dirty="0" smtClean="0"/>
              <a:t>Army Wheel Assembly Program </a:t>
            </a:r>
          </a:p>
        </p:txBody>
      </p:sp>
      <p:sp>
        <p:nvSpPr>
          <p:cNvPr id="4099" name="Subtitle 2"/>
          <p:cNvSpPr>
            <a:spLocks noGrp="1"/>
          </p:cNvSpPr>
          <p:nvPr>
            <p:ph type="subTitle" idx="1"/>
          </p:nvPr>
        </p:nvSpPr>
        <p:spPr>
          <a:xfrm>
            <a:off x="3048000" y="3962400"/>
            <a:ext cx="3124200" cy="838200"/>
          </a:xfrm>
        </p:spPr>
        <p:txBody>
          <a:bodyPr/>
          <a:lstStyle/>
          <a:p>
            <a:r>
              <a:rPr lang="en-US" sz="1600" b="1" dirty="0" smtClean="0"/>
              <a:t>July 24,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457200"/>
            <a:ext cx="8839200" cy="609600"/>
          </a:xfrm>
        </p:spPr>
        <p:txBody>
          <a:bodyPr/>
          <a:lstStyle/>
          <a:p>
            <a:r>
              <a:rPr lang="en-US" dirty="0" smtClean="0">
                <a:cs typeface="Times New Roman" pitchFamily="18" charset="0"/>
              </a:rPr>
              <a:t>TWV</a:t>
            </a:r>
            <a:r>
              <a:rPr lang="en-US" dirty="0" smtClean="0">
                <a:latin typeface="Times New Roman" pitchFamily="18" charset="0"/>
                <a:cs typeface="Times New Roman" pitchFamily="18" charset="0"/>
              </a:rPr>
              <a:t> Objectives</a:t>
            </a:r>
          </a:p>
        </p:txBody>
      </p:sp>
      <p:sp>
        <p:nvSpPr>
          <p:cNvPr id="19459" name="Content Placeholder 2"/>
          <p:cNvSpPr>
            <a:spLocks noGrp="1"/>
          </p:cNvSpPr>
          <p:nvPr>
            <p:ph idx="1"/>
          </p:nvPr>
        </p:nvSpPr>
        <p:spPr>
          <a:xfrm>
            <a:off x="152400" y="1219200"/>
            <a:ext cx="8839200" cy="5257800"/>
          </a:xfrm>
        </p:spPr>
        <p:txBody>
          <a:bodyPr/>
          <a:lstStyle/>
          <a:p>
            <a:r>
              <a:rPr lang="en-US" sz="1800" dirty="0" smtClean="0">
                <a:cs typeface="Times New Roman" pitchFamily="18" charset="0"/>
              </a:rPr>
              <a:t>Strategic TWV Objectives: </a:t>
            </a:r>
          </a:p>
          <a:p>
            <a:pPr lvl="1"/>
            <a:r>
              <a:rPr lang="en-US" sz="1800" dirty="0" smtClean="0">
                <a:cs typeface="Times New Roman" pitchFamily="18" charset="0"/>
              </a:rPr>
              <a:t>Fleet Operations:</a:t>
            </a:r>
          </a:p>
          <a:p>
            <a:pPr lvl="2"/>
            <a:r>
              <a:rPr lang="en-US" dirty="0" smtClean="0">
                <a:cs typeface="Times New Roman" pitchFamily="18" charset="0"/>
              </a:rPr>
              <a:t>Forces equipped with TWV capabilities to meet all mission requirements from general purpose trucks to armor capable and projected platforms with specific functional capabilities. </a:t>
            </a:r>
          </a:p>
          <a:p>
            <a:pPr lvl="2"/>
            <a:r>
              <a:rPr lang="en-US" dirty="0" smtClean="0">
                <a:cs typeface="Times New Roman" pitchFamily="18" charset="0"/>
              </a:rPr>
              <a:t>Forces trained to ensure the safe and successful employment of their vehicles.</a:t>
            </a:r>
          </a:p>
          <a:p>
            <a:pPr lvl="1"/>
            <a:r>
              <a:rPr lang="en-US" sz="1800" dirty="0" smtClean="0">
                <a:cs typeface="Times New Roman" pitchFamily="18" charset="0"/>
              </a:rPr>
              <a:t>Fleet Size and Mix:</a:t>
            </a:r>
          </a:p>
          <a:p>
            <a:pPr lvl="2"/>
            <a:r>
              <a:rPr lang="en-US" dirty="0" smtClean="0">
                <a:cs typeface="Times New Roman" pitchFamily="18" charset="0"/>
              </a:rPr>
              <a:t>Strategy will be affordable given current budget estimates. </a:t>
            </a:r>
          </a:p>
          <a:p>
            <a:pPr lvl="2"/>
            <a:r>
              <a:rPr lang="en-US" dirty="0" smtClean="0">
                <a:cs typeface="Times New Roman" pitchFamily="18" charset="0"/>
              </a:rPr>
              <a:t>Swiftly modernize critical Light Tactical Vehicle (LTV) combat platforms to mitigate capability gaps remaining in the LTV fleet not addressed with the High Mobility Multipurpose Wheeled Vehicle (HMMWV) and Mine Resistant Ambush Protected (MRAP) Family of Vehicles (</a:t>
            </a:r>
            <a:r>
              <a:rPr lang="en-US" dirty="0" err="1" smtClean="0">
                <a:cs typeface="Times New Roman" pitchFamily="18" charset="0"/>
              </a:rPr>
              <a:t>FoV</a:t>
            </a:r>
            <a:r>
              <a:rPr lang="en-US" dirty="0" smtClean="0">
                <a:cs typeface="Times New Roman" pitchFamily="18" charset="0"/>
              </a:rPr>
              <a:t>).</a:t>
            </a:r>
          </a:p>
          <a:p>
            <a:pPr lvl="2"/>
            <a:r>
              <a:rPr lang="en-US" dirty="0" smtClean="0">
                <a:cs typeface="Times New Roman" pitchFamily="18" charset="0"/>
              </a:rPr>
              <a:t>Progressively modernize all TWV fleets to improve fleet capability to include reliability and operational readiness and reduce fleet age and operating costs. </a:t>
            </a:r>
          </a:p>
          <a:p>
            <a:pPr lvl="2"/>
            <a:r>
              <a:rPr lang="en-US" dirty="0" smtClean="0">
                <a:cs typeface="Times New Roman" pitchFamily="18" charset="0"/>
              </a:rPr>
              <a:t>MRAP </a:t>
            </a:r>
            <a:r>
              <a:rPr lang="en-US" dirty="0" err="1" smtClean="0">
                <a:cs typeface="Times New Roman" pitchFamily="18" charset="0"/>
              </a:rPr>
              <a:t>FoV</a:t>
            </a:r>
            <a:r>
              <a:rPr lang="en-US" dirty="0" smtClean="0">
                <a:cs typeface="Times New Roman" pitchFamily="18" charset="0"/>
              </a:rPr>
              <a:t> integrated into the Army force structure to take advantage of existing systems to meet documented requirements and to reduce operating costs by divestment of duplicative systems. </a:t>
            </a:r>
          </a:p>
          <a:p>
            <a:pPr lvl="2">
              <a:buNone/>
            </a:pPr>
            <a:r>
              <a:rPr lang="en-US" sz="1600" b="1" dirty="0" smtClean="0">
                <a:cs typeface="Times New Roman" pitchFamily="18" charset="0"/>
              </a:rPr>
              <a:t>							REF TWV STRATEGY 10’</a:t>
            </a:r>
          </a:p>
        </p:txBody>
      </p:sp>
      <p:sp>
        <p:nvSpPr>
          <p:cNvPr id="4" name="Slide Number Placeholder 3"/>
          <p:cNvSpPr>
            <a:spLocks noGrp="1"/>
          </p:cNvSpPr>
          <p:nvPr>
            <p:ph type="sldNum" sz="quarter" idx="10"/>
          </p:nvPr>
        </p:nvSpPr>
        <p:spPr/>
        <p:txBody>
          <a:bodyPr/>
          <a:lstStyle/>
          <a:p>
            <a:pPr>
              <a:defRPr/>
            </a:pPr>
            <a:fld id="{B29C69D7-5E3D-47E9-8ED4-6CC898F97B7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TWV Approaches</a:t>
            </a:r>
            <a:endParaRPr lang="en-US" dirty="0"/>
          </a:p>
        </p:txBody>
      </p:sp>
      <p:sp>
        <p:nvSpPr>
          <p:cNvPr id="3" name="Content Placeholder 2"/>
          <p:cNvSpPr>
            <a:spLocks noGrp="1"/>
          </p:cNvSpPr>
          <p:nvPr>
            <p:ph idx="1"/>
          </p:nvPr>
        </p:nvSpPr>
        <p:spPr/>
        <p:txBody>
          <a:bodyPr/>
          <a:lstStyle/>
          <a:p>
            <a:r>
              <a:rPr lang="en-US" dirty="0" smtClean="0"/>
              <a:t>Fleet Operations:</a:t>
            </a:r>
          </a:p>
          <a:p>
            <a:pPr lvl="1"/>
            <a:r>
              <a:rPr lang="en-US" dirty="0" smtClean="0"/>
              <a:t>Equip Forces in accordance with ARFORGEN.</a:t>
            </a:r>
          </a:p>
          <a:p>
            <a:pPr lvl="1"/>
            <a:r>
              <a:rPr lang="en-US" dirty="0" smtClean="0"/>
              <a:t>Equip Army with vehicle training sets and simulation devices for training during Reset and Train/Ready phases .</a:t>
            </a:r>
          </a:p>
          <a:p>
            <a:r>
              <a:rPr lang="en-US" dirty="0" smtClean="0"/>
              <a:t>Fleet Size and Mix:</a:t>
            </a:r>
          </a:p>
          <a:p>
            <a:pPr lvl="1"/>
            <a:r>
              <a:rPr lang="en-US" dirty="0" smtClean="0"/>
              <a:t>Shape TWV fleet size and mix to ensure long term affordability through new procurement, recapitalization and divestment; leverage existing assets to the greatest extent. </a:t>
            </a:r>
          </a:p>
          <a:p>
            <a:pPr lvl="1"/>
            <a:r>
              <a:rPr lang="en-US" dirty="0" smtClean="0"/>
              <a:t>Implement recommended reductions, and then procure and equip to 100% of remaining authorizations. </a:t>
            </a:r>
          </a:p>
          <a:p>
            <a:pPr lvl="1"/>
            <a:r>
              <a:rPr lang="en-US" dirty="0" smtClean="0"/>
              <a:t>Maintain peak vehicle age close to the estimated Economic Useful Life (EUL) of 15 and 20 years (LTV and MTV/HTV, respectively) by replacing vehicles every 40 years and recapitalizing them once midway. </a:t>
            </a:r>
          </a:p>
          <a:p>
            <a:pPr lvl="1"/>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11</a:t>
            </a:fld>
            <a:endParaRPr lang="en-US" dirty="0"/>
          </a:p>
        </p:txBody>
      </p:sp>
      <p:sp>
        <p:nvSpPr>
          <p:cNvPr id="5" name="TextBox 5"/>
          <p:cNvSpPr txBox="1">
            <a:spLocks noChangeArrowheads="1"/>
          </p:cNvSpPr>
          <p:nvPr/>
        </p:nvSpPr>
        <p:spPr bwMode="auto">
          <a:xfrm>
            <a:off x="3429000" y="5791200"/>
            <a:ext cx="5562600" cy="415925"/>
          </a:xfrm>
          <a:prstGeom prst="rect">
            <a:avLst/>
          </a:prstGeom>
          <a:noFill/>
          <a:ln w="9525">
            <a:noFill/>
            <a:miter lim="800000"/>
            <a:headEnd/>
            <a:tailEnd/>
          </a:ln>
        </p:spPr>
        <p:txBody>
          <a:bodyPr>
            <a:spAutoFit/>
          </a:bodyPr>
          <a:lstStyle/>
          <a:p>
            <a:r>
              <a:rPr lang="en-US" sz="1000" i="1" dirty="0"/>
              <a:t>EUL: The average age at which replacing an old vehicle with the same type or new vehicle minimizes the life-cycle cumulative cost of ownership for a fleet of similar </a:t>
            </a:r>
            <a:r>
              <a:rPr lang="en-US" sz="1000" i="1" dirty="0" smtClean="0"/>
              <a:t>vehicles.</a:t>
            </a:r>
            <a:endParaRPr lang="en-US" sz="1000" i="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own Arrow 41"/>
          <p:cNvSpPr/>
          <p:nvPr/>
        </p:nvSpPr>
        <p:spPr>
          <a:xfrm>
            <a:off x="3581400" y="4267200"/>
            <a:ext cx="457200" cy="792163"/>
          </a:xfrm>
          <a:prstGeom prst="downArrow">
            <a:avLst>
              <a:gd name="adj1" fmla="val 70584"/>
              <a:gd name="adj2" fmla="val 50000"/>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Isosceles Triangle 91"/>
          <p:cNvSpPr/>
          <p:nvPr/>
        </p:nvSpPr>
        <p:spPr>
          <a:xfrm>
            <a:off x="6618288" y="1733550"/>
            <a:ext cx="1438275" cy="1236663"/>
          </a:xfrm>
          <a:prstGeom prst="triangle">
            <a:avLst/>
          </a:prstGeom>
          <a:solidFill>
            <a:srgbClr val="CCE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484" name="Picture 56" descr="JLTV2.bmp"/>
          <p:cNvPicPr>
            <a:picLocks noChangeAspect="1"/>
          </p:cNvPicPr>
          <p:nvPr/>
        </p:nvPicPr>
        <p:blipFill>
          <a:blip r:embed="rId3" cstate="print"/>
          <a:srcRect/>
          <a:stretch>
            <a:fillRect/>
          </a:stretch>
        </p:blipFill>
        <p:spPr bwMode="auto">
          <a:xfrm>
            <a:off x="6303963" y="3327400"/>
            <a:ext cx="2078037" cy="1397000"/>
          </a:xfrm>
          <a:prstGeom prst="rect">
            <a:avLst/>
          </a:prstGeom>
          <a:noFill/>
          <a:ln w="9525">
            <a:noFill/>
            <a:miter lim="800000"/>
            <a:headEnd/>
            <a:tailEnd/>
          </a:ln>
        </p:spPr>
      </p:pic>
      <p:sp>
        <p:nvSpPr>
          <p:cNvPr id="68" name="Down Arrow 67"/>
          <p:cNvSpPr/>
          <p:nvPr/>
        </p:nvSpPr>
        <p:spPr>
          <a:xfrm rot="16200000">
            <a:off x="5242719" y="3215482"/>
            <a:ext cx="685800" cy="1630362"/>
          </a:xfrm>
          <a:prstGeom prst="downArrow">
            <a:avLst>
              <a:gd name="adj1" fmla="val 70584"/>
              <a:gd name="adj2" fmla="val 5000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86" name="Title 1"/>
          <p:cNvSpPr>
            <a:spLocks noGrp="1"/>
          </p:cNvSpPr>
          <p:nvPr>
            <p:ph type="ctrTitle" idx="4294967295"/>
          </p:nvPr>
        </p:nvSpPr>
        <p:spPr>
          <a:xfrm>
            <a:off x="152400" y="457200"/>
            <a:ext cx="8991600" cy="304800"/>
          </a:xfrm>
        </p:spPr>
        <p:txBody>
          <a:bodyPr/>
          <a:lstStyle/>
          <a:p>
            <a:pPr>
              <a:lnSpc>
                <a:spcPts val="2400"/>
              </a:lnSpc>
            </a:pPr>
            <a:r>
              <a:rPr lang="en-US" sz="2000" dirty="0" smtClean="0"/>
              <a:t>TWV Requirements </a:t>
            </a:r>
            <a:r>
              <a:rPr lang="en-US" sz="1600" dirty="0" smtClean="0"/>
              <a:t>Evolution of the TWV Fleet: LTV Fleet Example</a:t>
            </a:r>
            <a:endParaRPr lang="en-US" sz="2000" dirty="0" smtClean="0"/>
          </a:p>
        </p:txBody>
      </p:sp>
      <p:sp>
        <p:nvSpPr>
          <p:cNvPr id="38" name="TextBox 37"/>
          <p:cNvSpPr txBox="1"/>
          <p:nvPr/>
        </p:nvSpPr>
        <p:spPr>
          <a:xfrm>
            <a:off x="228600" y="838200"/>
            <a:ext cx="8534400" cy="738664"/>
          </a:xfrm>
          <a:prstGeom prst="rect">
            <a:avLst/>
          </a:prstGeom>
          <a:solidFill>
            <a:srgbClr val="FFFF00"/>
          </a:solidFill>
          <a:ln>
            <a:noFill/>
          </a:ln>
          <a:scene3d>
            <a:camera prst="orthographicFront"/>
            <a:lightRig rig="threePt" dir="t"/>
          </a:scene3d>
          <a:sp3d>
            <a:bevelT/>
          </a:sp3d>
        </p:spPr>
        <p:txBody>
          <a:bodyPr>
            <a:spAutoFit/>
          </a:bodyPr>
          <a:lstStyle/>
          <a:p>
            <a:pPr algn="ctr">
              <a:defRPr/>
            </a:pPr>
            <a:r>
              <a:rPr lang="en-US" sz="1400" i="1" dirty="0">
                <a:latin typeface="Arial" pitchFamily="34" charset="0"/>
                <a:cs typeface="Arial" pitchFamily="34" charset="0"/>
              </a:rPr>
              <a:t>The Army’s vision of the truck has been transformed by lessons learned in the past two decades – Operational lessons from Somalia to OIF/OEF have demonstrated the need for a protected system capable of operating in a full-spectrum, non-linear battlefield</a:t>
            </a:r>
          </a:p>
        </p:txBody>
      </p:sp>
      <p:sp>
        <p:nvSpPr>
          <p:cNvPr id="58" name="Down Arrow 57"/>
          <p:cNvSpPr/>
          <p:nvPr/>
        </p:nvSpPr>
        <p:spPr>
          <a:xfrm rot="16200000">
            <a:off x="2064544" y="3444082"/>
            <a:ext cx="685800" cy="1173162"/>
          </a:xfrm>
          <a:prstGeom prst="downArrow">
            <a:avLst>
              <a:gd name="adj1" fmla="val 70584"/>
              <a:gd name="adj2" fmla="val 5000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491" name="Picture 4"/>
          <p:cNvPicPr>
            <a:picLocks noChangeAspect="1" noChangeArrowheads="1"/>
          </p:cNvPicPr>
          <p:nvPr/>
        </p:nvPicPr>
        <p:blipFill>
          <a:blip r:embed="rId4" cstate="print"/>
          <a:srcRect/>
          <a:stretch>
            <a:fillRect/>
          </a:stretch>
        </p:blipFill>
        <p:spPr bwMode="auto">
          <a:xfrm>
            <a:off x="3073400" y="3355975"/>
            <a:ext cx="1727200" cy="1295400"/>
          </a:xfrm>
          <a:prstGeom prst="rect">
            <a:avLst/>
          </a:prstGeom>
          <a:noFill/>
          <a:ln w="12700">
            <a:noFill/>
            <a:miter lim="800000"/>
            <a:headEnd/>
            <a:tailEnd/>
          </a:ln>
        </p:spPr>
      </p:pic>
      <p:pic>
        <p:nvPicPr>
          <p:cNvPr id="20492" name="Picture 7" descr="Hummer Humvee Military Vehicle"/>
          <p:cNvPicPr>
            <a:picLocks noChangeAspect="1" noChangeArrowheads="1"/>
          </p:cNvPicPr>
          <p:nvPr/>
        </p:nvPicPr>
        <p:blipFill>
          <a:blip r:embed="rId5" cstate="print"/>
          <a:srcRect/>
          <a:stretch>
            <a:fillRect/>
          </a:stretch>
        </p:blipFill>
        <p:spPr bwMode="auto">
          <a:xfrm>
            <a:off x="242888" y="3376613"/>
            <a:ext cx="1662112" cy="1246187"/>
          </a:xfrm>
          <a:prstGeom prst="rect">
            <a:avLst/>
          </a:prstGeom>
          <a:noFill/>
          <a:ln w="9525">
            <a:noFill/>
            <a:miter lim="800000"/>
            <a:headEnd/>
            <a:tailEnd/>
          </a:ln>
        </p:spPr>
      </p:pic>
      <p:sp>
        <p:nvSpPr>
          <p:cNvPr id="20493" name="TextBox 61"/>
          <p:cNvSpPr txBox="1">
            <a:spLocks noChangeArrowheads="1"/>
          </p:cNvSpPr>
          <p:nvPr/>
        </p:nvSpPr>
        <p:spPr bwMode="auto">
          <a:xfrm>
            <a:off x="242888" y="3148013"/>
            <a:ext cx="1695450" cy="246062"/>
          </a:xfrm>
          <a:prstGeom prst="rect">
            <a:avLst/>
          </a:prstGeom>
          <a:noFill/>
          <a:ln w="9525">
            <a:noFill/>
            <a:miter lim="800000"/>
            <a:headEnd/>
            <a:tailEnd/>
          </a:ln>
        </p:spPr>
        <p:txBody>
          <a:bodyPr wrap="none">
            <a:spAutoFit/>
          </a:bodyPr>
          <a:lstStyle/>
          <a:p>
            <a:r>
              <a:rPr lang="en-US" sz="1000" b="1"/>
              <a:t>M1025 Armament Carrier</a:t>
            </a:r>
          </a:p>
        </p:txBody>
      </p:sp>
      <p:sp>
        <p:nvSpPr>
          <p:cNvPr id="20494" name="TextBox 62"/>
          <p:cNvSpPr txBox="1">
            <a:spLocks noChangeArrowheads="1"/>
          </p:cNvSpPr>
          <p:nvPr/>
        </p:nvSpPr>
        <p:spPr bwMode="auto">
          <a:xfrm>
            <a:off x="3103563" y="3124200"/>
            <a:ext cx="1697037" cy="246063"/>
          </a:xfrm>
          <a:prstGeom prst="rect">
            <a:avLst/>
          </a:prstGeom>
          <a:noFill/>
          <a:ln w="9525">
            <a:noFill/>
            <a:miter lim="800000"/>
            <a:headEnd/>
            <a:tailEnd/>
          </a:ln>
        </p:spPr>
        <p:txBody>
          <a:bodyPr wrap="none">
            <a:spAutoFit/>
          </a:bodyPr>
          <a:lstStyle/>
          <a:p>
            <a:r>
              <a:rPr lang="en-US" sz="1000" b="1"/>
              <a:t>M1151 Armament Carrier</a:t>
            </a:r>
          </a:p>
        </p:txBody>
      </p:sp>
      <p:sp>
        <p:nvSpPr>
          <p:cNvPr id="20495" name="TextBox 63"/>
          <p:cNvSpPr txBox="1">
            <a:spLocks noChangeArrowheads="1"/>
          </p:cNvSpPr>
          <p:nvPr/>
        </p:nvSpPr>
        <p:spPr bwMode="auto">
          <a:xfrm>
            <a:off x="7010400" y="3106738"/>
            <a:ext cx="496888" cy="246062"/>
          </a:xfrm>
          <a:prstGeom prst="rect">
            <a:avLst/>
          </a:prstGeom>
          <a:noFill/>
          <a:ln w="9525">
            <a:noFill/>
            <a:miter lim="800000"/>
            <a:headEnd/>
            <a:tailEnd/>
          </a:ln>
        </p:spPr>
        <p:txBody>
          <a:bodyPr wrap="none">
            <a:spAutoFit/>
          </a:bodyPr>
          <a:lstStyle/>
          <a:p>
            <a:r>
              <a:rPr lang="en-US" sz="1000" b="1"/>
              <a:t>JLTV</a:t>
            </a:r>
          </a:p>
        </p:txBody>
      </p:sp>
      <p:sp>
        <p:nvSpPr>
          <p:cNvPr id="69" name="Isosceles Triangle 68"/>
          <p:cNvSpPr/>
          <p:nvPr/>
        </p:nvSpPr>
        <p:spPr>
          <a:xfrm>
            <a:off x="503238" y="1992313"/>
            <a:ext cx="1054100" cy="90805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97" name="TextBox 70"/>
          <p:cNvSpPr txBox="1">
            <a:spLocks noChangeArrowheads="1"/>
          </p:cNvSpPr>
          <p:nvPr/>
        </p:nvSpPr>
        <p:spPr bwMode="auto">
          <a:xfrm>
            <a:off x="609600" y="1763713"/>
            <a:ext cx="890588" cy="230187"/>
          </a:xfrm>
          <a:prstGeom prst="rect">
            <a:avLst/>
          </a:prstGeom>
          <a:noFill/>
          <a:ln w="9525">
            <a:noFill/>
            <a:miter lim="800000"/>
            <a:headEnd/>
            <a:tailEnd/>
          </a:ln>
        </p:spPr>
        <p:txBody>
          <a:bodyPr wrap="none">
            <a:spAutoFit/>
          </a:bodyPr>
          <a:lstStyle/>
          <a:p>
            <a:r>
              <a:rPr lang="en-US" sz="900" b="1"/>
              <a:t>Performance</a:t>
            </a:r>
          </a:p>
        </p:txBody>
      </p:sp>
      <p:sp>
        <p:nvSpPr>
          <p:cNvPr id="20498" name="TextBox 71"/>
          <p:cNvSpPr txBox="1">
            <a:spLocks noChangeArrowheads="1"/>
          </p:cNvSpPr>
          <p:nvPr/>
        </p:nvSpPr>
        <p:spPr bwMode="auto">
          <a:xfrm>
            <a:off x="152400" y="2889250"/>
            <a:ext cx="627063" cy="230188"/>
          </a:xfrm>
          <a:prstGeom prst="rect">
            <a:avLst/>
          </a:prstGeom>
          <a:noFill/>
          <a:ln w="9525">
            <a:noFill/>
            <a:miter lim="800000"/>
            <a:headEnd/>
            <a:tailEnd/>
          </a:ln>
        </p:spPr>
        <p:txBody>
          <a:bodyPr wrap="none">
            <a:spAutoFit/>
          </a:bodyPr>
          <a:lstStyle/>
          <a:p>
            <a:r>
              <a:rPr lang="en-US" sz="900" b="1"/>
              <a:t>Payload</a:t>
            </a:r>
          </a:p>
        </p:txBody>
      </p:sp>
      <p:sp>
        <p:nvSpPr>
          <p:cNvPr id="20499" name="TextBox 72"/>
          <p:cNvSpPr txBox="1">
            <a:spLocks noChangeArrowheads="1"/>
          </p:cNvSpPr>
          <p:nvPr/>
        </p:nvSpPr>
        <p:spPr bwMode="auto">
          <a:xfrm>
            <a:off x="1143000" y="2889250"/>
            <a:ext cx="755650" cy="230188"/>
          </a:xfrm>
          <a:prstGeom prst="rect">
            <a:avLst/>
          </a:prstGeom>
          <a:noFill/>
          <a:ln w="9525">
            <a:noFill/>
            <a:miter lim="800000"/>
            <a:headEnd/>
            <a:tailEnd/>
          </a:ln>
        </p:spPr>
        <p:txBody>
          <a:bodyPr wrap="none">
            <a:spAutoFit/>
          </a:bodyPr>
          <a:lstStyle/>
          <a:p>
            <a:r>
              <a:rPr lang="en-US" sz="900" b="1"/>
              <a:t>Protection</a:t>
            </a:r>
          </a:p>
        </p:txBody>
      </p:sp>
      <p:sp>
        <p:nvSpPr>
          <p:cNvPr id="76" name="Oval 75"/>
          <p:cNvSpPr/>
          <p:nvPr/>
        </p:nvSpPr>
        <p:spPr>
          <a:xfrm rot="18054540">
            <a:off x="478631" y="2386807"/>
            <a:ext cx="828675" cy="265112"/>
          </a:xfrm>
          <a:prstGeom prst="ellipse">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01" name="TextBox 76"/>
          <p:cNvSpPr txBox="1">
            <a:spLocks noChangeArrowheads="1"/>
          </p:cNvSpPr>
          <p:nvPr/>
        </p:nvSpPr>
        <p:spPr bwMode="auto">
          <a:xfrm rot="-3351693">
            <a:off x="566738" y="2419350"/>
            <a:ext cx="635000" cy="215900"/>
          </a:xfrm>
          <a:prstGeom prst="rect">
            <a:avLst/>
          </a:prstGeom>
          <a:noFill/>
          <a:ln w="9525">
            <a:noFill/>
            <a:miter lim="800000"/>
            <a:headEnd/>
            <a:tailEnd/>
          </a:ln>
        </p:spPr>
        <p:txBody>
          <a:bodyPr>
            <a:spAutoFit/>
          </a:bodyPr>
          <a:lstStyle/>
          <a:p>
            <a:r>
              <a:rPr lang="en-US" sz="800" b="1"/>
              <a:t>HMMWV</a:t>
            </a:r>
          </a:p>
        </p:txBody>
      </p:sp>
      <p:sp>
        <p:nvSpPr>
          <p:cNvPr id="78" name="Isosceles Triangle 77"/>
          <p:cNvSpPr/>
          <p:nvPr/>
        </p:nvSpPr>
        <p:spPr>
          <a:xfrm>
            <a:off x="3441700" y="1992313"/>
            <a:ext cx="1054100" cy="90805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03" name="TextBox 78"/>
          <p:cNvSpPr txBox="1">
            <a:spLocks noChangeArrowheads="1"/>
          </p:cNvSpPr>
          <p:nvPr/>
        </p:nvSpPr>
        <p:spPr bwMode="auto">
          <a:xfrm>
            <a:off x="3505200" y="1782763"/>
            <a:ext cx="890588" cy="230187"/>
          </a:xfrm>
          <a:prstGeom prst="rect">
            <a:avLst/>
          </a:prstGeom>
          <a:noFill/>
          <a:ln w="9525">
            <a:noFill/>
            <a:miter lim="800000"/>
            <a:headEnd/>
            <a:tailEnd/>
          </a:ln>
        </p:spPr>
        <p:txBody>
          <a:bodyPr wrap="none">
            <a:spAutoFit/>
          </a:bodyPr>
          <a:lstStyle/>
          <a:p>
            <a:r>
              <a:rPr lang="en-US" sz="900" b="1"/>
              <a:t>Performance</a:t>
            </a:r>
          </a:p>
        </p:txBody>
      </p:sp>
      <p:sp>
        <p:nvSpPr>
          <p:cNvPr id="20504" name="TextBox 79"/>
          <p:cNvSpPr txBox="1">
            <a:spLocks noChangeArrowheads="1"/>
          </p:cNvSpPr>
          <p:nvPr/>
        </p:nvSpPr>
        <p:spPr bwMode="auto">
          <a:xfrm>
            <a:off x="3033713" y="2889250"/>
            <a:ext cx="627062" cy="230188"/>
          </a:xfrm>
          <a:prstGeom prst="rect">
            <a:avLst/>
          </a:prstGeom>
          <a:noFill/>
          <a:ln w="9525">
            <a:noFill/>
            <a:miter lim="800000"/>
            <a:headEnd/>
            <a:tailEnd/>
          </a:ln>
        </p:spPr>
        <p:txBody>
          <a:bodyPr wrap="none">
            <a:spAutoFit/>
          </a:bodyPr>
          <a:lstStyle/>
          <a:p>
            <a:r>
              <a:rPr lang="en-US" sz="900" b="1"/>
              <a:t>Payload</a:t>
            </a:r>
          </a:p>
        </p:txBody>
      </p:sp>
      <p:sp>
        <p:nvSpPr>
          <p:cNvPr id="20505" name="TextBox 80"/>
          <p:cNvSpPr txBox="1">
            <a:spLocks noChangeArrowheads="1"/>
          </p:cNvSpPr>
          <p:nvPr/>
        </p:nvSpPr>
        <p:spPr bwMode="auto">
          <a:xfrm>
            <a:off x="4114800" y="2892425"/>
            <a:ext cx="755650" cy="231775"/>
          </a:xfrm>
          <a:prstGeom prst="rect">
            <a:avLst/>
          </a:prstGeom>
          <a:noFill/>
          <a:ln w="9525">
            <a:noFill/>
            <a:miter lim="800000"/>
            <a:headEnd/>
            <a:tailEnd/>
          </a:ln>
        </p:spPr>
        <p:txBody>
          <a:bodyPr wrap="none">
            <a:spAutoFit/>
          </a:bodyPr>
          <a:lstStyle/>
          <a:p>
            <a:r>
              <a:rPr lang="en-US" sz="900" b="1"/>
              <a:t>Protection</a:t>
            </a:r>
          </a:p>
        </p:txBody>
      </p:sp>
      <p:sp>
        <p:nvSpPr>
          <p:cNvPr id="84" name="Oval 83"/>
          <p:cNvSpPr/>
          <p:nvPr/>
        </p:nvSpPr>
        <p:spPr>
          <a:xfrm>
            <a:off x="3816350" y="2405063"/>
            <a:ext cx="460375" cy="463550"/>
          </a:xfrm>
          <a:prstGeom prst="ellipse">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07" name="TextBox 84"/>
          <p:cNvSpPr txBox="1">
            <a:spLocks noChangeArrowheads="1"/>
          </p:cNvSpPr>
          <p:nvPr/>
        </p:nvSpPr>
        <p:spPr bwMode="auto">
          <a:xfrm>
            <a:off x="3844925" y="2541588"/>
            <a:ext cx="404813" cy="214312"/>
          </a:xfrm>
          <a:prstGeom prst="rect">
            <a:avLst/>
          </a:prstGeom>
          <a:noFill/>
          <a:ln w="9525">
            <a:noFill/>
            <a:miter lim="800000"/>
            <a:headEnd/>
            <a:tailEnd/>
          </a:ln>
        </p:spPr>
        <p:txBody>
          <a:bodyPr wrap="none">
            <a:spAutoFit/>
          </a:bodyPr>
          <a:lstStyle/>
          <a:p>
            <a:r>
              <a:rPr lang="en-US" sz="800" b="1"/>
              <a:t>UAH</a:t>
            </a:r>
          </a:p>
        </p:txBody>
      </p:sp>
      <p:sp>
        <p:nvSpPr>
          <p:cNvPr id="86" name="Isosceles Triangle 85"/>
          <p:cNvSpPr/>
          <p:nvPr/>
        </p:nvSpPr>
        <p:spPr>
          <a:xfrm>
            <a:off x="6608763" y="2055813"/>
            <a:ext cx="1057275" cy="915987"/>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09" name="TextBox 86"/>
          <p:cNvSpPr txBox="1">
            <a:spLocks noChangeArrowheads="1"/>
          </p:cNvSpPr>
          <p:nvPr/>
        </p:nvSpPr>
        <p:spPr bwMode="auto">
          <a:xfrm>
            <a:off x="6248400" y="2970213"/>
            <a:ext cx="627063" cy="230187"/>
          </a:xfrm>
          <a:prstGeom prst="rect">
            <a:avLst/>
          </a:prstGeom>
          <a:noFill/>
          <a:ln w="9525">
            <a:noFill/>
            <a:miter lim="800000"/>
            <a:headEnd/>
            <a:tailEnd/>
          </a:ln>
        </p:spPr>
        <p:txBody>
          <a:bodyPr wrap="none">
            <a:spAutoFit/>
          </a:bodyPr>
          <a:lstStyle/>
          <a:p>
            <a:r>
              <a:rPr lang="en-US" sz="900" b="1"/>
              <a:t>Payload</a:t>
            </a:r>
          </a:p>
        </p:txBody>
      </p:sp>
      <p:sp>
        <p:nvSpPr>
          <p:cNvPr id="20510" name="TextBox 87"/>
          <p:cNvSpPr txBox="1">
            <a:spLocks noChangeArrowheads="1"/>
          </p:cNvSpPr>
          <p:nvPr/>
        </p:nvSpPr>
        <p:spPr bwMode="auto">
          <a:xfrm>
            <a:off x="7675563" y="2970213"/>
            <a:ext cx="755650" cy="230187"/>
          </a:xfrm>
          <a:prstGeom prst="rect">
            <a:avLst/>
          </a:prstGeom>
          <a:noFill/>
          <a:ln w="9525">
            <a:noFill/>
            <a:miter lim="800000"/>
            <a:headEnd/>
            <a:tailEnd/>
          </a:ln>
        </p:spPr>
        <p:txBody>
          <a:bodyPr wrap="none">
            <a:spAutoFit/>
          </a:bodyPr>
          <a:lstStyle/>
          <a:p>
            <a:r>
              <a:rPr lang="en-US" sz="900" b="1"/>
              <a:t>Protection</a:t>
            </a:r>
          </a:p>
        </p:txBody>
      </p:sp>
      <p:sp>
        <p:nvSpPr>
          <p:cNvPr id="89" name="Oval 88"/>
          <p:cNvSpPr/>
          <p:nvPr/>
        </p:nvSpPr>
        <p:spPr>
          <a:xfrm>
            <a:off x="6935788" y="2165350"/>
            <a:ext cx="779462" cy="777875"/>
          </a:xfrm>
          <a:prstGeom prst="ellipse">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2" name="TextBox 89"/>
          <p:cNvSpPr txBox="1">
            <a:spLocks noChangeArrowheads="1"/>
          </p:cNvSpPr>
          <p:nvPr/>
        </p:nvSpPr>
        <p:spPr bwMode="auto">
          <a:xfrm>
            <a:off x="7080250" y="2416175"/>
            <a:ext cx="498475" cy="247650"/>
          </a:xfrm>
          <a:prstGeom prst="rect">
            <a:avLst/>
          </a:prstGeom>
          <a:noFill/>
          <a:ln w="9525">
            <a:noFill/>
            <a:miter lim="800000"/>
            <a:headEnd/>
            <a:tailEnd/>
          </a:ln>
        </p:spPr>
        <p:txBody>
          <a:bodyPr wrap="none">
            <a:spAutoFit/>
          </a:bodyPr>
          <a:lstStyle/>
          <a:p>
            <a:r>
              <a:rPr lang="en-US" sz="1000" b="1"/>
              <a:t>JLTV</a:t>
            </a:r>
          </a:p>
        </p:txBody>
      </p:sp>
      <p:sp>
        <p:nvSpPr>
          <p:cNvPr id="20513" name="TextBox 90"/>
          <p:cNvSpPr txBox="1">
            <a:spLocks noChangeArrowheads="1"/>
          </p:cNvSpPr>
          <p:nvPr/>
        </p:nvSpPr>
        <p:spPr bwMode="auto">
          <a:xfrm>
            <a:off x="6913563" y="1522413"/>
            <a:ext cx="890587" cy="230187"/>
          </a:xfrm>
          <a:prstGeom prst="rect">
            <a:avLst/>
          </a:prstGeom>
          <a:noFill/>
          <a:ln w="9525">
            <a:noFill/>
            <a:miter lim="800000"/>
            <a:headEnd/>
            <a:tailEnd/>
          </a:ln>
        </p:spPr>
        <p:txBody>
          <a:bodyPr wrap="none">
            <a:spAutoFit/>
          </a:bodyPr>
          <a:lstStyle/>
          <a:p>
            <a:r>
              <a:rPr lang="en-US" sz="900" b="1"/>
              <a:t>Performance</a:t>
            </a:r>
          </a:p>
        </p:txBody>
      </p:sp>
      <p:cxnSp>
        <p:nvCxnSpPr>
          <p:cNvPr id="94" name="Straight Arrow Connector 93"/>
          <p:cNvCxnSpPr/>
          <p:nvPr/>
        </p:nvCxnSpPr>
        <p:spPr>
          <a:xfrm rot="5400000" flipH="1" flipV="1">
            <a:off x="7097713" y="1871663"/>
            <a:ext cx="220662" cy="13176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675563" y="2970213"/>
            <a:ext cx="273050" cy="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16" name="TextBox 107"/>
          <p:cNvSpPr txBox="1">
            <a:spLocks noChangeArrowheads="1"/>
          </p:cNvSpPr>
          <p:nvPr/>
        </p:nvSpPr>
        <p:spPr bwMode="auto">
          <a:xfrm>
            <a:off x="1447800" y="2144713"/>
            <a:ext cx="1592263" cy="400050"/>
          </a:xfrm>
          <a:prstGeom prst="rect">
            <a:avLst/>
          </a:prstGeom>
          <a:noFill/>
          <a:ln w="9525">
            <a:noFill/>
            <a:miter lim="800000"/>
            <a:headEnd/>
            <a:tailEnd/>
          </a:ln>
        </p:spPr>
        <p:txBody>
          <a:bodyPr>
            <a:spAutoFit/>
          </a:bodyPr>
          <a:lstStyle/>
          <a:p>
            <a:r>
              <a:rPr lang="en-US" sz="1000" i="1"/>
              <a:t>Balance between performance &amp; payload</a:t>
            </a:r>
          </a:p>
        </p:txBody>
      </p:sp>
      <p:sp>
        <p:nvSpPr>
          <p:cNvPr id="20517" name="TextBox 108"/>
          <p:cNvSpPr txBox="1">
            <a:spLocks noChangeArrowheads="1"/>
          </p:cNvSpPr>
          <p:nvPr/>
        </p:nvSpPr>
        <p:spPr bwMode="auto">
          <a:xfrm>
            <a:off x="4419600" y="2068513"/>
            <a:ext cx="1579563" cy="554037"/>
          </a:xfrm>
          <a:prstGeom prst="rect">
            <a:avLst/>
          </a:prstGeom>
          <a:noFill/>
          <a:ln w="9525">
            <a:noFill/>
            <a:miter lim="800000"/>
            <a:headEnd/>
            <a:tailEnd/>
          </a:ln>
        </p:spPr>
        <p:txBody>
          <a:bodyPr>
            <a:spAutoFit/>
          </a:bodyPr>
          <a:lstStyle/>
          <a:p>
            <a:r>
              <a:rPr lang="en-US" sz="1000" i="1"/>
              <a:t>Protection added at expense of performance &amp; payload</a:t>
            </a:r>
          </a:p>
        </p:txBody>
      </p:sp>
      <p:sp>
        <p:nvSpPr>
          <p:cNvPr id="20518" name="TextBox 109"/>
          <p:cNvSpPr txBox="1">
            <a:spLocks noChangeArrowheads="1"/>
          </p:cNvSpPr>
          <p:nvPr/>
        </p:nvSpPr>
        <p:spPr bwMode="auto">
          <a:xfrm>
            <a:off x="7924800" y="2008188"/>
            <a:ext cx="1163638" cy="554037"/>
          </a:xfrm>
          <a:prstGeom prst="rect">
            <a:avLst/>
          </a:prstGeom>
          <a:noFill/>
          <a:ln w="9525">
            <a:noFill/>
            <a:miter lim="800000"/>
            <a:headEnd/>
            <a:tailEnd/>
          </a:ln>
        </p:spPr>
        <p:txBody>
          <a:bodyPr>
            <a:spAutoFit/>
          </a:bodyPr>
          <a:lstStyle/>
          <a:p>
            <a:r>
              <a:rPr lang="en-US" sz="1000" i="1"/>
              <a:t>Performance and protection goals expanded</a:t>
            </a:r>
          </a:p>
        </p:txBody>
      </p:sp>
      <p:sp>
        <p:nvSpPr>
          <p:cNvPr id="20519" name="TextBox 110"/>
          <p:cNvSpPr txBox="1">
            <a:spLocks noChangeArrowheads="1"/>
          </p:cNvSpPr>
          <p:nvPr/>
        </p:nvSpPr>
        <p:spPr bwMode="auto">
          <a:xfrm>
            <a:off x="1447800" y="2508250"/>
            <a:ext cx="954088" cy="246063"/>
          </a:xfrm>
          <a:prstGeom prst="rect">
            <a:avLst/>
          </a:prstGeom>
          <a:noFill/>
          <a:ln w="9525">
            <a:noFill/>
            <a:miter lim="800000"/>
            <a:headEnd/>
            <a:tailEnd/>
          </a:ln>
        </p:spPr>
        <p:txBody>
          <a:bodyPr wrap="none">
            <a:spAutoFit/>
          </a:bodyPr>
          <a:lstStyle/>
          <a:p>
            <a:r>
              <a:rPr lang="en-US" sz="1000" b="1">
                <a:solidFill>
                  <a:srgbClr val="FF0000"/>
                </a:solidFill>
              </a:rPr>
              <a:t>Cost ~ $70K</a:t>
            </a:r>
            <a:r>
              <a:rPr lang="en-US" sz="1000" b="1" baseline="30000">
                <a:solidFill>
                  <a:srgbClr val="FF0000"/>
                </a:solidFill>
              </a:rPr>
              <a:t>*</a:t>
            </a:r>
          </a:p>
        </p:txBody>
      </p:sp>
      <p:sp>
        <p:nvSpPr>
          <p:cNvPr id="20520" name="TextBox 111"/>
          <p:cNvSpPr txBox="1">
            <a:spLocks noChangeArrowheads="1"/>
          </p:cNvSpPr>
          <p:nvPr/>
        </p:nvSpPr>
        <p:spPr bwMode="auto">
          <a:xfrm>
            <a:off x="4419600" y="2570163"/>
            <a:ext cx="1563688" cy="246062"/>
          </a:xfrm>
          <a:prstGeom prst="rect">
            <a:avLst/>
          </a:prstGeom>
          <a:noFill/>
          <a:ln w="9525">
            <a:noFill/>
            <a:miter lim="800000"/>
            <a:headEnd/>
            <a:tailEnd/>
          </a:ln>
        </p:spPr>
        <p:txBody>
          <a:bodyPr wrap="none">
            <a:spAutoFit/>
          </a:bodyPr>
          <a:lstStyle/>
          <a:p>
            <a:r>
              <a:rPr lang="en-US" sz="1000" b="1">
                <a:solidFill>
                  <a:srgbClr val="FF0000"/>
                </a:solidFill>
              </a:rPr>
              <a:t>Cost ~ $222K </a:t>
            </a:r>
            <a:r>
              <a:rPr lang="en-US" sz="800" b="1">
                <a:solidFill>
                  <a:srgbClr val="FF0000"/>
                </a:solidFill>
              </a:rPr>
              <a:t>(as shown)</a:t>
            </a:r>
          </a:p>
        </p:txBody>
      </p:sp>
      <p:sp>
        <p:nvSpPr>
          <p:cNvPr id="20521" name="TextBox 112"/>
          <p:cNvSpPr txBox="1">
            <a:spLocks noChangeArrowheads="1"/>
          </p:cNvSpPr>
          <p:nvPr/>
        </p:nvSpPr>
        <p:spPr bwMode="auto">
          <a:xfrm>
            <a:off x="7924800" y="2495550"/>
            <a:ext cx="1066800" cy="246063"/>
          </a:xfrm>
          <a:prstGeom prst="rect">
            <a:avLst/>
          </a:prstGeom>
          <a:noFill/>
          <a:ln w="9525">
            <a:noFill/>
            <a:miter lim="800000"/>
            <a:headEnd/>
            <a:tailEnd/>
          </a:ln>
        </p:spPr>
        <p:txBody>
          <a:bodyPr wrap="none">
            <a:spAutoFit/>
          </a:bodyPr>
          <a:lstStyle/>
          <a:p>
            <a:r>
              <a:rPr lang="en-US" sz="1000" b="1">
                <a:solidFill>
                  <a:srgbClr val="FF0000"/>
                </a:solidFill>
              </a:rPr>
              <a:t>Cost ~ $300K+</a:t>
            </a:r>
            <a:endParaRPr lang="en-US" sz="1000" b="1" baseline="30000">
              <a:solidFill>
                <a:srgbClr val="FF0000"/>
              </a:solidFill>
            </a:endParaRPr>
          </a:p>
        </p:txBody>
      </p:sp>
      <p:sp>
        <p:nvSpPr>
          <p:cNvPr id="41" name="Down Arrow 40"/>
          <p:cNvSpPr/>
          <p:nvPr/>
        </p:nvSpPr>
        <p:spPr>
          <a:xfrm rot="16200000">
            <a:off x="4587082" y="5547518"/>
            <a:ext cx="457200" cy="639763"/>
          </a:xfrm>
          <a:prstGeom prst="downArrow">
            <a:avLst>
              <a:gd name="adj1" fmla="val 70584"/>
              <a:gd name="adj2" fmla="val 50000"/>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Down Arrow 42"/>
          <p:cNvSpPr/>
          <p:nvPr/>
        </p:nvSpPr>
        <p:spPr>
          <a:xfrm rot="13295917">
            <a:off x="6121400" y="4689475"/>
            <a:ext cx="457200" cy="874713"/>
          </a:xfrm>
          <a:prstGeom prst="downArrow">
            <a:avLst>
              <a:gd name="adj1" fmla="val 70584"/>
              <a:gd name="adj2" fmla="val 50000"/>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524" name="Picture 2" descr="M-ATVs are among the vehicle"/>
          <p:cNvPicPr>
            <a:picLocks noChangeAspect="1" noChangeArrowheads="1"/>
          </p:cNvPicPr>
          <p:nvPr/>
        </p:nvPicPr>
        <p:blipFill>
          <a:blip r:embed="rId6" cstate="print"/>
          <a:srcRect l="14999" t="22221" r="25000" b="6667"/>
          <a:stretch>
            <a:fillRect/>
          </a:stretch>
        </p:blipFill>
        <p:spPr bwMode="auto">
          <a:xfrm>
            <a:off x="5181600" y="5257800"/>
            <a:ext cx="1752600" cy="1168400"/>
          </a:xfrm>
          <a:prstGeom prst="rect">
            <a:avLst/>
          </a:prstGeom>
          <a:noFill/>
          <a:ln w="9525">
            <a:noFill/>
            <a:miter lim="800000"/>
            <a:headEnd/>
            <a:tailEnd/>
          </a:ln>
        </p:spPr>
      </p:pic>
      <p:pic>
        <p:nvPicPr>
          <p:cNvPr id="20525" name="Picture 4" descr="The Mine Resistant Ambush Protected Expedient Armor Program Add-on-Armor Kit for MRAP vehicles was developed to safeguard Soldiers against the extremely lethal threats of improvised explosive devices and explosively formed penetrators.   Photo Credit: Army Photo"/>
          <p:cNvPicPr>
            <a:picLocks noChangeAspect="1" noChangeArrowheads="1"/>
          </p:cNvPicPr>
          <p:nvPr/>
        </p:nvPicPr>
        <p:blipFill>
          <a:blip r:embed="rId7" cstate="print"/>
          <a:srcRect l="10001"/>
          <a:stretch>
            <a:fillRect/>
          </a:stretch>
        </p:blipFill>
        <p:spPr bwMode="auto">
          <a:xfrm>
            <a:off x="2895600" y="5113338"/>
            <a:ext cx="1676400" cy="1312862"/>
          </a:xfrm>
          <a:prstGeom prst="rect">
            <a:avLst/>
          </a:prstGeom>
          <a:noFill/>
          <a:ln w="9525">
            <a:noFill/>
            <a:miter lim="800000"/>
            <a:headEnd/>
            <a:tailEnd/>
          </a:ln>
        </p:spPr>
      </p:pic>
      <p:sp>
        <p:nvSpPr>
          <p:cNvPr id="20526" name="TextBox 61"/>
          <p:cNvSpPr txBox="1">
            <a:spLocks noChangeArrowheads="1"/>
          </p:cNvSpPr>
          <p:nvPr/>
        </p:nvSpPr>
        <p:spPr bwMode="auto">
          <a:xfrm>
            <a:off x="3124200" y="6400800"/>
            <a:ext cx="1327150" cy="246063"/>
          </a:xfrm>
          <a:prstGeom prst="rect">
            <a:avLst/>
          </a:prstGeom>
          <a:noFill/>
          <a:ln w="9525">
            <a:noFill/>
            <a:miter lim="800000"/>
            <a:headEnd/>
            <a:tailEnd/>
          </a:ln>
        </p:spPr>
        <p:txBody>
          <a:bodyPr wrap="none">
            <a:spAutoFit/>
          </a:bodyPr>
          <a:lstStyle/>
          <a:p>
            <a:r>
              <a:rPr lang="en-US" sz="1000" b="1"/>
              <a:t>Category I MRAPs</a:t>
            </a:r>
          </a:p>
        </p:txBody>
      </p:sp>
      <p:sp>
        <p:nvSpPr>
          <p:cNvPr id="20527" name="TextBox 61"/>
          <p:cNvSpPr txBox="1">
            <a:spLocks noChangeArrowheads="1"/>
          </p:cNvSpPr>
          <p:nvPr/>
        </p:nvSpPr>
        <p:spPr bwMode="auto">
          <a:xfrm>
            <a:off x="5788025" y="6400800"/>
            <a:ext cx="592138" cy="246063"/>
          </a:xfrm>
          <a:prstGeom prst="rect">
            <a:avLst/>
          </a:prstGeom>
          <a:noFill/>
          <a:ln w="9525">
            <a:noFill/>
            <a:miter lim="800000"/>
            <a:headEnd/>
            <a:tailEnd/>
          </a:ln>
        </p:spPr>
        <p:txBody>
          <a:bodyPr wrap="none">
            <a:spAutoFit/>
          </a:bodyPr>
          <a:lstStyle/>
          <a:p>
            <a:r>
              <a:rPr lang="en-US" sz="1000" b="1"/>
              <a:t>M-ATV</a:t>
            </a:r>
          </a:p>
        </p:txBody>
      </p:sp>
      <p:sp>
        <p:nvSpPr>
          <p:cNvPr id="20528" name="TextBox 108"/>
          <p:cNvSpPr txBox="1">
            <a:spLocks noChangeArrowheads="1"/>
          </p:cNvSpPr>
          <p:nvPr/>
        </p:nvSpPr>
        <p:spPr bwMode="auto">
          <a:xfrm>
            <a:off x="1295400" y="5389563"/>
            <a:ext cx="1579563" cy="554037"/>
          </a:xfrm>
          <a:prstGeom prst="rect">
            <a:avLst/>
          </a:prstGeom>
          <a:noFill/>
          <a:ln w="9525">
            <a:noFill/>
            <a:miter lim="800000"/>
            <a:headEnd/>
            <a:tailEnd/>
          </a:ln>
        </p:spPr>
        <p:txBody>
          <a:bodyPr>
            <a:spAutoFit/>
          </a:bodyPr>
          <a:lstStyle/>
          <a:p>
            <a:r>
              <a:rPr lang="en-US" sz="1000" i="1"/>
              <a:t>Protection increased at expense of size and off-road mobility</a:t>
            </a:r>
          </a:p>
        </p:txBody>
      </p:sp>
      <p:sp>
        <p:nvSpPr>
          <p:cNvPr id="20529" name="TextBox 108"/>
          <p:cNvSpPr txBox="1">
            <a:spLocks noChangeArrowheads="1"/>
          </p:cNvSpPr>
          <p:nvPr/>
        </p:nvSpPr>
        <p:spPr bwMode="auto">
          <a:xfrm>
            <a:off x="7010400" y="5410200"/>
            <a:ext cx="2063750" cy="708025"/>
          </a:xfrm>
          <a:prstGeom prst="rect">
            <a:avLst/>
          </a:prstGeom>
          <a:noFill/>
          <a:ln w="9525">
            <a:noFill/>
            <a:miter lim="800000"/>
            <a:headEnd/>
            <a:tailEnd/>
          </a:ln>
        </p:spPr>
        <p:txBody>
          <a:bodyPr>
            <a:spAutoFit/>
          </a:bodyPr>
          <a:lstStyle/>
          <a:p>
            <a:r>
              <a:rPr lang="en-US" sz="1000" i="1"/>
              <a:t>Protection above Cat I MRAP but below Cat II; off-road mobility restored; size reduced, but still larger than LTV objectives</a:t>
            </a:r>
          </a:p>
        </p:txBody>
      </p:sp>
      <p:sp>
        <p:nvSpPr>
          <p:cNvPr id="20530" name="TextBox 112"/>
          <p:cNvSpPr txBox="1">
            <a:spLocks noChangeArrowheads="1"/>
          </p:cNvSpPr>
          <p:nvPr/>
        </p:nvSpPr>
        <p:spPr bwMode="auto">
          <a:xfrm>
            <a:off x="7010400" y="6100763"/>
            <a:ext cx="990600" cy="246062"/>
          </a:xfrm>
          <a:prstGeom prst="rect">
            <a:avLst/>
          </a:prstGeom>
          <a:noFill/>
          <a:ln w="9525">
            <a:noFill/>
            <a:miter lim="800000"/>
            <a:headEnd/>
            <a:tailEnd/>
          </a:ln>
        </p:spPr>
        <p:txBody>
          <a:bodyPr wrap="none">
            <a:spAutoFit/>
          </a:bodyPr>
          <a:lstStyle/>
          <a:p>
            <a:r>
              <a:rPr lang="en-US" sz="1000" b="1">
                <a:solidFill>
                  <a:srgbClr val="FF0000"/>
                </a:solidFill>
              </a:rPr>
              <a:t>Cost ~ $437K</a:t>
            </a:r>
          </a:p>
        </p:txBody>
      </p:sp>
      <p:sp>
        <p:nvSpPr>
          <p:cNvPr id="20531" name="TextBox 112"/>
          <p:cNvSpPr txBox="1">
            <a:spLocks noChangeArrowheads="1"/>
          </p:cNvSpPr>
          <p:nvPr/>
        </p:nvSpPr>
        <p:spPr bwMode="auto">
          <a:xfrm>
            <a:off x="1295400" y="5902325"/>
            <a:ext cx="1387475" cy="246063"/>
          </a:xfrm>
          <a:prstGeom prst="rect">
            <a:avLst/>
          </a:prstGeom>
          <a:noFill/>
          <a:ln w="9525">
            <a:noFill/>
            <a:miter lim="800000"/>
            <a:headEnd/>
            <a:tailEnd/>
          </a:ln>
        </p:spPr>
        <p:txBody>
          <a:bodyPr wrap="none">
            <a:spAutoFit/>
          </a:bodyPr>
          <a:lstStyle/>
          <a:p>
            <a:r>
              <a:rPr lang="en-US" sz="1000" b="1">
                <a:solidFill>
                  <a:srgbClr val="FF0000"/>
                </a:solidFill>
              </a:rPr>
              <a:t>Cost ~ $600 - $900K</a:t>
            </a:r>
          </a:p>
        </p:txBody>
      </p:sp>
      <p:sp>
        <p:nvSpPr>
          <p:cNvPr id="20532" name="TextBox 110"/>
          <p:cNvSpPr txBox="1">
            <a:spLocks noChangeArrowheads="1"/>
          </p:cNvSpPr>
          <p:nvPr/>
        </p:nvSpPr>
        <p:spPr bwMode="auto">
          <a:xfrm>
            <a:off x="-28575" y="6400800"/>
            <a:ext cx="2084388" cy="246063"/>
          </a:xfrm>
          <a:prstGeom prst="rect">
            <a:avLst/>
          </a:prstGeom>
          <a:noFill/>
          <a:ln w="9525">
            <a:noFill/>
            <a:miter lim="800000"/>
            <a:headEnd/>
            <a:tailEnd/>
          </a:ln>
        </p:spPr>
        <p:txBody>
          <a:bodyPr wrap="none">
            <a:spAutoFit/>
          </a:bodyPr>
          <a:lstStyle/>
          <a:p>
            <a:r>
              <a:rPr lang="en-US" sz="1000" i="1"/>
              <a:t>*Converted to present-day dollars</a:t>
            </a:r>
          </a:p>
        </p:txBody>
      </p:sp>
      <p:sp>
        <p:nvSpPr>
          <p:cNvPr id="20533" name="TextBox 62"/>
          <p:cNvSpPr txBox="1">
            <a:spLocks noChangeArrowheads="1"/>
          </p:cNvSpPr>
          <p:nvPr/>
        </p:nvSpPr>
        <p:spPr bwMode="auto">
          <a:xfrm>
            <a:off x="4038600" y="4711700"/>
            <a:ext cx="2043113" cy="469900"/>
          </a:xfrm>
          <a:prstGeom prst="rect">
            <a:avLst/>
          </a:prstGeom>
          <a:noFill/>
          <a:ln w="9525">
            <a:noFill/>
            <a:miter lim="800000"/>
            <a:headEnd/>
            <a:tailEnd/>
          </a:ln>
        </p:spPr>
        <p:txBody>
          <a:bodyPr wrap="none">
            <a:spAutoFit/>
          </a:bodyPr>
          <a:lstStyle/>
          <a:p>
            <a:pPr algn="ctr"/>
            <a:r>
              <a:rPr lang="en-US" sz="1400" b="1" i="1">
                <a:solidFill>
                  <a:srgbClr val="006600"/>
                </a:solidFill>
              </a:rPr>
              <a:t>Operational Solutions</a:t>
            </a:r>
          </a:p>
          <a:p>
            <a:pPr algn="ctr"/>
            <a:r>
              <a:rPr lang="en-US" sz="1000" b="1" i="1">
                <a:solidFill>
                  <a:srgbClr val="006600"/>
                </a:solidFill>
              </a:rPr>
              <a:t>(Bridge to JLTV)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43000" y="1504930"/>
            <a:ext cx="6211824" cy="4191001"/>
          </a:xfrm>
          <a:prstGeom prst="ellipse">
            <a:avLst/>
          </a:prstGeom>
          <a:gradFill flip="none" rotWithShape="1">
            <a:gsLst>
              <a:gs pos="0">
                <a:srgbClr val="426E36">
                  <a:tint val="66000"/>
                  <a:satMod val="160000"/>
                  <a:alpha val="69000"/>
                </a:srgbClr>
              </a:gs>
              <a:gs pos="50000">
                <a:srgbClr val="426E36">
                  <a:tint val="44500"/>
                  <a:satMod val="160000"/>
                </a:srgbClr>
              </a:gs>
              <a:gs pos="100000">
                <a:srgbClr val="426E36">
                  <a:tint val="23500"/>
                  <a:satMod val="160000"/>
                </a:srgbClr>
              </a:gs>
            </a:gsLst>
            <a:lin ang="0" scaled="1"/>
            <a:tileRect/>
          </a:gra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7"/>
          <p:cNvGrpSpPr>
            <a:grpSpLocks/>
          </p:cNvGrpSpPr>
          <p:nvPr/>
        </p:nvGrpSpPr>
        <p:grpSpPr bwMode="auto">
          <a:xfrm>
            <a:off x="7088188" y="2946400"/>
            <a:ext cx="1381125" cy="833438"/>
            <a:chOff x="228600" y="2393634"/>
            <a:chExt cx="1380744" cy="833531"/>
          </a:xfrm>
        </p:grpSpPr>
        <p:pic>
          <p:nvPicPr>
            <p:cNvPr id="21563" name="Picture 2" descr="Abrams-transparent.png">
              <a:hlinkClick r:id="rId2"/>
            </p:cNvPr>
            <p:cNvPicPr>
              <a:picLocks noChangeAspect="1" noChangeArrowheads="1"/>
            </p:cNvPicPr>
            <p:nvPr/>
          </p:nvPicPr>
          <p:blipFill>
            <a:blip r:embed="rId3" cstate="print"/>
            <a:srcRect/>
            <a:stretch>
              <a:fillRect/>
            </a:stretch>
          </p:blipFill>
          <p:spPr bwMode="auto">
            <a:xfrm flipH="1">
              <a:off x="365886" y="2393634"/>
              <a:ext cx="1082331" cy="538733"/>
            </a:xfrm>
            <a:prstGeom prst="rect">
              <a:avLst/>
            </a:prstGeom>
            <a:noFill/>
            <a:ln w="9525">
              <a:noFill/>
              <a:miter lim="800000"/>
              <a:headEnd/>
              <a:tailEnd/>
            </a:ln>
          </p:spPr>
        </p:pic>
        <p:sp>
          <p:nvSpPr>
            <p:cNvPr id="21564" name="TextBox 12"/>
            <p:cNvSpPr txBox="1">
              <a:spLocks noChangeArrowheads="1"/>
            </p:cNvSpPr>
            <p:nvPr/>
          </p:nvSpPr>
          <p:spPr bwMode="auto">
            <a:xfrm>
              <a:off x="228600" y="2980944"/>
              <a:ext cx="1380744" cy="246221"/>
            </a:xfrm>
            <a:prstGeom prst="rect">
              <a:avLst/>
            </a:prstGeom>
            <a:noFill/>
            <a:ln w="9525">
              <a:noFill/>
              <a:miter lim="800000"/>
              <a:headEnd/>
              <a:tailEnd/>
            </a:ln>
          </p:spPr>
          <p:txBody>
            <a:bodyPr>
              <a:spAutoFit/>
            </a:bodyPr>
            <a:lstStyle/>
            <a:p>
              <a:r>
                <a:rPr lang="en-US" sz="1000" b="1"/>
                <a:t>M1A1 Abrams Tank</a:t>
              </a:r>
            </a:p>
          </p:txBody>
        </p:sp>
      </p:grpSp>
      <p:grpSp>
        <p:nvGrpSpPr>
          <p:cNvPr id="3" name="Group 38"/>
          <p:cNvGrpSpPr>
            <a:grpSpLocks/>
          </p:cNvGrpSpPr>
          <p:nvPr/>
        </p:nvGrpSpPr>
        <p:grpSpPr bwMode="auto">
          <a:xfrm>
            <a:off x="7872413" y="3816350"/>
            <a:ext cx="977900" cy="1066800"/>
            <a:chOff x="1737360" y="2157393"/>
            <a:chExt cx="978408" cy="1066724"/>
          </a:xfrm>
        </p:grpSpPr>
        <p:pic>
          <p:nvPicPr>
            <p:cNvPr id="21561" name="Picture 6" descr="Stryker ICV front q.jpg">
              <a:hlinkClick r:id="rId4"/>
            </p:cNvPr>
            <p:cNvPicPr>
              <a:picLocks noChangeAspect="1" noChangeArrowheads="1"/>
            </p:cNvPicPr>
            <p:nvPr/>
          </p:nvPicPr>
          <p:blipFill>
            <a:blip r:embed="rId5" cstate="print"/>
            <a:srcRect/>
            <a:stretch>
              <a:fillRect/>
            </a:stretch>
          </p:blipFill>
          <p:spPr bwMode="auto">
            <a:xfrm>
              <a:off x="1737360" y="2157393"/>
              <a:ext cx="978408" cy="774974"/>
            </a:xfrm>
            <a:prstGeom prst="rect">
              <a:avLst/>
            </a:prstGeom>
            <a:noFill/>
            <a:ln w="9525">
              <a:noFill/>
              <a:miter lim="800000"/>
              <a:headEnd/>
              <a:tailEnd/>
            </a:ln>
          </p:spPr>
        </p:pic>
        <p:sp>
          <p:nvSpPr>
            <p:cNvPr id="21562" name="TextBox 13"/>
            <p:cNvSpPr txBox="1">
              <a:spLocks noChangeArrowheads="1"/>
            </p:cNvSpPr>
            <p:nvPr/>
          </p:nvSpPr>
          <p:spPr bwMode="auto">
            <a:xfrm>
              <a:off x="1853184" y="2977896"/>
              <a:ext cx="798576" cy="246221"/>
            </a:xfrm>
            <a:prstGeom prst="rect">
              <a:avLst/>
            </a:prstGeom>
            <a:noFill/>
            <a:ln w="9525">
              <a:noFill/>
              <a:miter lim="800000"/>
              <a:headEnd/>
              <a:tailEnd/>
            </a:ln>
          </p:spPr>
          <p:txBody>
            <a:bodyPr>
              <a:spAutoFit/>
            </a:bodyPr>
            <a:lstStyle/>
            <a:p>
              <a:r>
                <a:rPr lang="en-US" sz="1000" b="1"/>
                <a:t>Stryker</a:t>
              </a:r>
            </a:p>
          </p:txBody>
        </p:sp>
      </p:grpSp>
      <p:grpSp>
        <p:nvGrpSpPr>
          <p:cNvPr id="4" name="Group 39"/>
          <p:cNvGrpSpPr>
            <a:grpSpLocks/>
          </p:cNvGrpSpPr>
          <p:nvPr/>
        </p:nvGrpSpPr>
        <p:grpSpPr bwMode="auto">
          <a:xfrm>
            <a:off x="6518275" y="3838575"/>
            <a:ext cx="1222375" cy="1198563"/>
            <a:chOff x="2865120" y="2194676"/>
            <a:chExt cx="1222248" cy="1198572"/>
          </a:xfrm>
        </p:grpSpPr>
        <p:pic>
          <p:nvPicPr>
            <p:cNvPr id="21559" name="Picture 4" descr="1BFV01.jpg">
              <a:hlinkClick r:id="rId6"/>
            </p:cNvPr>
            <p:cNvPicPr>
              <a:picLocks noChangeAspect="1" noChangeArrowheads="1"/>
            </p:cNvPicPr>
            <p:nvPr/>
          </p:nvPicPr>
          <p:blipFill>
            <a:blip r:embed="rId7" cstate="print"/>
            <a:srcRect/>
            <a:stretch>
              <a:fillRect/>
            </a:stretch>
          </p:blipFill>
          <p:spPr bwMode="auto">
            <a:xfrm flipH="1">
              <a:off x="2990211" y="2194676"/>
              <a:ext cx="1008091" cy="737691"/>
            </a:xfrm>
            <a:prstGeom prst="rect">
              <a:avLst/>
            </a:prstGeom>
            <a:noFill/>
            <a:ln w="9525">
              <a:noFill/>
              <a:miter lim="800000"/>
              <a:headEnd/>
              <a:tailEnd/>
            </a:ln>
          </p:spPr>
        </p:pic>
        <p:sp>
          <p:nvSpPr>
            <p:cNvPr id="21560" name="TextBox 14"/>
            <p:cNvSpPr txBox="1">
              <a:spLocks noChangeArrowheads="1"/>
            </p:cNvSpPr>
            <p:nvPr/>
          </p:nvSpPr>
          <p:spPr bwMode="auto">
            <a:xfrm>
              <a:off x="2865120" y="2993138"/>
              <a:ext cx="1222248" cy="400110"/>
            </a:xfrm>
            <a:prstGeom prst="rect">
              <a:avLst/>
            </a:prstGeom>
            <a:noFill/>
            <a:ln w="9525">
              <a:noFill/>
              <a:miter lim="800000"/>
              <a:headEnd/>
              <a:tailEnd/>
            </a:ln>
          </p:spPr>
          <p:txBody>
            <a:bodyPr>
              <a:spAutoFit/>
            </a:bodyPr>
            <a:lstStyle/>
            <a:p>
              <a:pPr algn="ctr"/>
              <a:r>
                <a:rPr lang="en-US" sz="1000" b="1"/>
                <a:t>Bradley Fighting Vehicle</a:t>
              </a:r>
            </a:p>
          </p:txBody>
        </p:sp>
      </p:grpSp>
      <p:sp>
        <p:nvSpPr>
          <p:cNvPr id="16" name="Right Brace 15"/>
          <p:cNvSpPr/>
          <p:nvPr/>
        </p:nvSpPr>
        <p:spPr>
          <a:xfrm rot="5400000">
            <a:off x="7481094" y="3983831"/>
            <a:ext cx="457200" cy="2395538"/>
          </a:xfrm>
          <a:prstGeom prst="rightBrace">
            <a:avLst>
              <a:gd name="adj1" fmla="val 8333"/>
              <a:gd name="adj2" fmla="val 49702"/>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4" name="TextBox 23"/>
          <p:cNvSpPr txBox="1">
            <a:spLocks noChangeArrowheads="1"/>
          </p:cNvSpPr>
          <p:nvPr/>
        </p:nvSpPr>
        <p:spPr bwMode="auto">
          <a:xfrm>
            <a:off x="6475413" y="5405438"/>
            <a:ext cx="2462212" cy="769937"/>
          </a:xfrm>
          <a:prstGeom prst="rect">
            <a:avLst/>
          </a:prstGeom>
          <a:noFill/>
          <a:ln w="9525">
            <a:noFill/>
            <a:miter lim="800000"/>
            <a:headEnd/>
            <a:tailEnd/>
          </a:ln>
        </p:spPr>
        <p:txBody>
          <a:bodyPr>
            <a:spAutoFit/>
          </a:bodyPr>
          <a:lstStyle/>
          <a:p>
            <a:r>
              <a:rPr lang="en-US" sz="1100" b="1" i="1"/>
              <a:t>Distinct Combat mission roles (although Stryker and Bradley Hull  designs can be used for CSS variants, i.e., Ambulance)</a:t>
            </a:r>
          </a:p>
        </p:txBody>
      </p:sp>
      <p:sp>
        <p:nvSpPr>
          <p:cNvPr id="18" name="TextBox 17"/>
          <p:cNvSpPr txBox="1"/>
          <p:nvPr/>
        </p:nvSpPr>
        <p:spPr>
          <a:xfrm>
            <a:off x="6629400" y="2343150"/>
            <a:ext cx="1876425" cy="415925"/>
          </a:xfrm>
          <a:prstGeom prst="rect">
            <a:avLst/>
          </a:prstGeom>
          <a:noFill/>
        </p:spPr>
        <p:txBody>
          <a:bodyPr>
            <a:spAutoFit/>
          </a:bodyPr>
          <a:lstStyle/>
          <a:p>
            <a:pPr algn="ctr">
              <a:defRPr/>
            </a:pPr>
            <a:r>
              <a:rPr lang="en-US" sz="1050" b="1" dirty="0">
                <a:cs typeface="Arial" pitchFamily="34" charset="0"/>
              </a:rPr>
              <a:t>Army’s Traditional Ground Combat Platforms</a:t>
            </a:r>
          </a:p>
        </p:txBody>
      </p:sp>
      <p:sp>
        <p:nvSpPr>
          <p:cNvPr id="21516" name="TextBox 16"/>
          <p:cNvSpPr txBox="1">
            <a:spLocks noChangeArrowheads="1"/>
          </p:cNvSpPr>
          <p:nvPr/>
        </p:nvSpPr>
        <p:spPr bwMode="auto">
          <a:xfrm>
            <a:off x="1887538" y="5446713"/>
            <a:ext cx="4325937" cy="954087"/>
          </a:xfrm>
          <a:prstGeom prst="rect">
            <a:avLst/>
          </a:prstGeom>
          <a:noFill/>
          <a:ln w="9525">
            <a:noFill/>
            <a:miter lim="800000"/>
            <a:headEnd/>
            <a:tailEnd/>
          </a:ln>
        </p:spPr>
        <p:txBody>
          <a:bodyPr>
            <a:spAutoFit/>
          </a:bodyPr>
          <a:lstStyle/>
          <a:p>
            <a:pPr algn="ctr"/>
            <a:r>
              <a:rPr lang="en-US" sz="1100" b="1" i="1"/>
              <a:t>Multiple Combat, Combat Service, and Combat Service Support mission roles to include recon, convoy operations, troop transport, CASEVAC, Heavy Guns Carrier, C2OTM, Combat Engineer and EOD missions for maneuver units</a:t>
            </a:r>
          </a:p>
          <a:p>
            <a:pPr algn="ctr"/>
            <a:endParaRPr lang="en-US" sz="1200" b="1" i="1"/>
          </a:p>
        </p:txBody>
      </p:sp>
      <p:sp>
        <p:nvSpPr>
          <p:cNvPr id="20" name="Right Brace 19"/>
          <p:cNvSpPr/>
          <p:nvPr/>
        </p:nvSpPr>
        <p:spPr>
          <a:xfrm rot="5400000">
            <a:off x="3867150" y="2838450"/>
            <a:ext cx="441325" cy="4670425"/>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5" name="Group 74"/>
          <p:cNvGrpSpPr>
            <a:grpSpLocks/>
          </p:cNvGrpSpPr>
          <p:nvPr/>
        </p:nvGrpSpPr>
        <p:grpSpPr bwMode="auto">
          <a:xfrm>
            <a:off x="0" y="1657350"/>
            <a:ext cx="9034463" cy="609600"/>
            <a:chOff x="0" y="1447800"/>
            <a:chExt cx="9034462" cy="609600"/>
          </a:xfrm>
        </p:grpSpPr>
        <p:sp>
          <p:nvSpPr>
            <p:cNvPr id="22" name="Right Arrow 21"/>
            <p:cNvSpPr/>
            <p:nvPr/>
          </p:nvSpPr>
          <p:spPr>
            <a:xfrm rot="10800000">
              <a:off x="109538" y="1447800"/>
              <a:ext cx="4919661" cy="6096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p>
          </p:txBody>
        </p:sp>
        <p:sp>
          <p:nvSpPr>
            <p:cNvPr id="23" name="Right Arrow 22"/>
            <p:cNvSpPr/>
            <p:nvPr/>
          </p:nvSpPr>
          <p:spPr>
            <a:xfrm>
              <a:off x="5257799" y="1447800"/>
              <a:ext cx="3776663" cy="6096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p>
          </p:txBody>
        </p:sp>
        <p:sp>
          <p:nvSpPr>
            <p:cNvPr id="21557" name="TextBox 65"/>
            <p:cNvSpPr txBox="1">
              <a:spLocks noChangeArrowheads="1"/>
            </p:cNvSpPr>
            <p:nvPr/>
          </p:nvSpPr>
          <p:spPr bwMode="auto">
            <a:xfrm>
              <a:off x="5257800" y="1606550"/>
              <a:ext cx="3538538" cy="205184"/>
            </a:xfrm>
            <a:prstGeom prst="rect">
              <a:avLst/>
            </a:prstGeom>
            <a:noFill/>
            <a:ln w="9525">
              <a:noFill/>
              <a:miter lim="800000"/>
              <a:headEnd/>
              <a:tailEnd/>
            </a:ln>
          </p:spPr>
          <p:txBody>
            <a:bodyPr>
              <a:spAutoFit/>
            </a:bodyPr>
            <a:lstStyle/>
            <a:p>
              <a:pPr algn="ctr"/>
              <a:r>
                <a:rPr lang="en-US" sz="1400" b="1"/>
                <a:t>Traditionally Combat Platforms</a:t>
              </a:r>
            </a:p>
          </p:txBody>
        </p:sp>
        <p:sp>
          <p:nvSpPr>
            <p:cNvPr id="21558" name="TextBox 66"/>
            <p:cNvSpPr txBox="1">
              <a:spLocks noChangeArrowheads="1"/>
            </p:cNvSpPr>
            <p:nvPr/>
          </p:nvSpPr>
          <p:spPr bwMode="auto">
            <a:xfrm>
              <a:off x="0" y="1600200"/>
              <a:ext cx="4995863" cy="205184"/>
            </a:xfrm>
            <a:prstGeom prst="rect">
              <a:avLst/>
            </a:prstGeom>
            <a:noFill/>
            <a:ln w="9525">
              <a:noFill/>
              <a:miter lim="800000"/>
              <a:headEnd/>
              <a:tailEnd/>
            </a:ln>
          </p:spPr>
          <p:txBody>
            <a:bodyPr>
              <a:spAutoFit/>
            </a:bodyPr>
            <a:lstStyle/>
            <a:p>
              <a:pPr algn="ctr"/>
              <a:r>
                <a:rPr lang="en-US" sz="1400" b="1"/>
                <a:t>Traditionally Tactical Wheeled Vehicles </a:t>
              </a:r>
            </a:p>
          </p:txBody>
        </p:sp>
      </p:grpSp>
      <p:pic>
        <p:nvPicPr>
          <p:cNvPr id="21519" name="Picture 7"/>
          <p:cNvPicPr>
            <a:picLocks noChangeAspect="1" noChangeArrowheads="1"/>
          </p:cNvPicPr>
          <p:nvPr/>
        </p:nvPicPr>
        <p:blipFill>
          <a:blip r:embed="rId8" cstate="print"/>
          <a:srcRect/>
          <a:stretch>
            <a:fillRect/>
          </a:stretch>
        </p:blipFill>
        <p:spPr bwMode="auto">
          <a:xfrm>
            <a:off x="1808163" y="2884488"/>
            <a:ext cx="1033462" cy="742950"/>
          </a:xfrm>
          <a:prstGeom prst="rect">
            <a:avLst/>
          </a:prstGeom>
          <a:noFill/>
          <a:ln w="9525">
            <a:noFill/>
            <a:miter lim="800000"/>
            <a:headEnd/>
            <a:tailEnd/>
          </a:ln>
        </p:spPr>
      </p:pic>
      <p:pic>
        <p:nvPicPr>
          <p:cNvPr id="21520" name="Picture 8"/>
          <p:cNvPicPr>
            <a:picLocks noChangeAspect="1" noChangeArrowheads="1"/>
          </p:cNvPicPr>
          <p:nvPr/>
        </p:nvPicPr>
        <p:blipFill>
          <a:blip r:embed="rId9" cstate="print"/>
          <a:srcRect/>
          <a:stretch>
            <a:fillRect/>
          </a:stretch>
        </p:blipFill>
        <p:spPr bwMode="auto">
          <a:xfrm>
            <a:off x="2949575" y="2881313"/>
            <a:ext cx="1089025" cy="757237"/>
          </a:xfrm>
          <a:prstGeom prst="rect">
            <a:avLst/>
          </a:prstGeom>
          <a:noFill/>
          <a:ln w="9525">
            <a:noFill/>
            <a:miter lim="800000"/>
            <a:headEnd/>
            <a:tailEnd/>
          </a:ln>
        </p:spPr>
      </p:pic>
      <p:grpSp>
        <p:nvGrpSpPr>
          <p:cNvPr id="7" name="Group 45"/>
          <p:cNvGrpSpPr>
            <a:grpSpLocks/>
          </p:cNvGrpSpPr>
          <p:nvPr/>
        </p:nvGrpSpPr>
        <p:grpSpPr bwMode="auto">
          <a:xfrm>
            <a:off x="2979738" y="4027488"/>
            <a:ext cx="1058862" cy="1077912"/>
            <a:chOff x="5629751" y="4040865"/>
            <a:chExt cx="1058913" cy="1077933"/>
          </a:xfrm>
        </p:grpSpPr>
        <p:pic>
          <p:nvPicPr>
            <p:cNvPr id="21553" name="Picture 12"/>
            <p:cNvPicPr>
              <a:picLocks noChangeAspect="1" noChangeArrowheads="1"/>
            </p:cNvPicPr>
            <p:nvPr/>
          </p:nvPicPr>
          <p:blipFill>
            <a:blip r:embed="rId10" cstate="print"/>
            <a:srcRect/>
            <a:stretch>
              <a:fillRect/>
            </a:stretch>
          </p:blipFill>
          <p:spPr bwMode="auto">
            <a:xfrm>
              <a:off x="5643971" y="4040865"/>
              <a:ext cx="1034985" cy="710048"/>
            </a:xfrm>
            <a:prstGeom prst="rect">
              <a:avLst/>
            </a:prstGeom>
            <a:noFill/>
            <a:ln w="9525">
              <a:noFill/>
              <a:miter lim="800000"/>
              <a:headEnd/>
              <a:tailEnd/>
            </a:ln>
          </p:spPr>
        </p:pic>
        <p:sp>
          <p:nvSpPr>
            <p:cNvPr id="21554" name="TextBox 42"/>
            <p:cNvSpPr txBox="1">
              <a:spLocks noChangeArrowheads="1"/>
            </p:cNvSpPr>
            <p:nvPr/>
          </p:nvSpPr>
          <p:spPr bwMode="auto">
            <a:xfrm>
              <a:off x="5629751" y="4718684"/>
              <a:ext cx="1058913" cy="400114"/>
            </a:xfrm>
            <a:prstGeom prst="rect">
              <a:avLst/>
            </a:prstGeom>
            <a:noFill/>
            <a:ln w="9525">
              <a:noFill/>
              <a:miter lim="800000"/>
              <a:headEnd/>
              <a:tailEnd/>
            </a:ln>
          </p:spPr>
          <p:txBody>
            <a:bodyPr>
              <a:spAutoFit/>
            </a:bodyPr>
            <a:lstStyle/>
            <a:p>
              <a:pPr algn="ctr"/>
              <a:r>
                <a:rPr lang="en-US" sz="1000" b="1"/>
                <a:t>HMMWV TOW Carrier</a:t>
              </a:r>
            </a:p>
          </p:txBody>
        </p:sp>
      </p:grpSp>
      <p:sp>
        <p:nvSpPr>
          <p:cNvPr id="21522" name="TextBox 48"/>
          <p:cNvSpPr txBox="1">
            <a:spLocks noChangeArrowheads="1"/>
          </p:cNvSpPr>
          <p:nvPr/>
        </p:nvSpPr>
        <p:spPr bwMode="auto">
          <a:xfrm>
            <a:off x="1676400" y="3619500"/>
            <a:ext cx="1287463" cy="400050"/>
          </a:xfrm>
          <a:prstGeom prst="rect">
            <a:avLst/>
          </a:prstGeom>
          <a:noFill/>
          <a:ln w="9525">
            <a:noFill/>
            <a:miter lim="800000"/>
            <a:headEnd/>
            <a:tailEnd/>
          </a:ln>
        </p:spPr>
        <p:txBody>
          <a:bodyPr>
            <a:spAutoFit/>
          </a:bodyPr>
          <a:lstStyle/>
          <a:p>
            <a:pPr algn="ctr"/>
            <a:r>
              <a:rPr lang="en-US" sz="1000" b="1"/>
              <a:t>HMMWV Shelter Carrier</a:t>
            </a:r>
          </a:p>
        </p:txBody>
      </p:sp>
      <p:pic>
        <p:nvPicPr>
          <p:cNvPr id="21523" name="Picture 15"/>
          <p:cNvPicPr>
            <a:picLocks noChangeAspect="1" noChangeArrowheads="1"/>
          </p:cNvPicPr>
          <p:nvPr/>
        </p:nvPicPr>
        <p:blipFill>
          <a:blip r:embed="rId11" cstate="print"/>
          <a:srcRect/>
          <a:stretch>
            <a:fillRect/>
          </a:stretch>
        </p:blipFill>
        <p:spPr bwMode="auto">
          <a:xfrm>
            <a:off x="1830388" y="4019550"/>
            <a:ext cx="1012825" cy="696913"/>
          </a:xfrm>
          <a:prstGeom prst="rect">
            <a:avLst/>
          </a:prstGeom>
          <a:noFill/>
          <a:ln w="9525">
            <a:noFill/>
            <a:miter lim="800000"/>
            <a:headEnd/>
            <a:tailEnd/>
          </a:ln>
        </p:spPr>
      </p:pic>
      <p:sp>
        <p:nvSpPr>
          <p:cNvPr id="21524" name="TextBox 50"/>
          <p:cNvSpPr txBox="1">
            <a:spLocks noChangeArrowheads="1"/>
          </p:cNvSpPr>
          <p:nvPr/>
        </p:nvSpPr>
        <p:spPr bwMode="auto">
          <a:xfrm>
            <a:off x="1836738" y="4705350"/>
            <a:ext cx="1058862" cy="400050"/>
          </a:xfrm>
          <a:prstGeom prst="rect">
            <a:avLst/>
          </a:prstGeom>
          <a:noFill/>
          <a:ln w="9525">
            <a:noFill/>
            <a:miter lim="800000"/>
            <a:headEnd/>
            <a:tailEnd/>
          </a:ln>
        </p:spPr>
        <p:txBody>
          <a:bodyPr>
            <a:spAutoFit/>
          </a:bodyPr>
          <a:lstStyle/>
          <a:p>
            <a:pPr algn="ctr"/>
            <a:r>
              <a:rPr lang="en-US" sz="1000" b="1"/>
              <a:t>HMMWV Ambulance</a:t>
            </a:r>
          </a:p>
        </p:txBody>
      </p:sp>
      <p:sp>
        <p:nvSpPr>
          <p:cNvPr id="21525" name="TextBox 51"/>
          <p:cNvSpPr txBox="1">
            <a:spLocks noChangeArrowheads="1"/>
          </p:cNvSpPr>
          <p:nvPr/>
        </p:nvSpPr>
        <p:spPr bwMode="auto">
          <a:xfrm>
            <a:off x="2971800" y="3592513"/>
            <a:ext cx="1058863" cy="400050"/>
          </a:xfrm>
          <a:prstGeom prst="rect">
            <a:avLst/>
          </a:prstGeom>
          <a:noFill/>
          <a:ln w="9525">
            <a:noFill/>
            <a:miter lim="800000"/>
            <a:headEnd/>
            <a:tailEnd/>
          </a:ln>
        </p:spPr>
        <p:txBody>
          <a:bodyPr>
            <a:spAutoFit/>
          </a:bodyPr>
          <a:lstStyle/>
          <a:p>
            <a:pPr algn="ctr"/>
            <a:r>
              <a:rPr lang="en-US" sz="1000" b="1"/>
              <a:t>Up-armored HMMWV</a:t>
            </a:r>
          </a:p>
        </p:txBody>
      </p:sp>
      <p:sp>
        <p:nvSpPr>
          <p:cNvPr id="35" name="TextBox 34"/>
          <p:cNvSpPr txBox="1"/>
          <p:nvPr/>
        </p:nvSpPr>
        <p:spPr>
          <a:xfrm>
            <a:off x="2073275" y="2343150"/>
            <a:ext cx="1782763" cy="415925"/>
          </a:xfrm>
          <a:prstGeom prst="rect">
            <a:avLst/>
          </a:prstGeom>
          <a:noFill/>
        </p:spPr>
        <p:txBody>
          <a:bodyPr>
            <a:spAutoFit/>
          </a:bodyPr>
          <a:lstStyle/>
          <a:p>
            <a:pPr algn="ctr">
              <a:defRPr/>
            </a:pPr>
            <a:r>
              <a:rPr lang="en-US" sz="1050" b="1" dirty="0">
                <a:cs typeface="Arial" pitchFamily="34" charset="0"/>
              </a:rPr>
              <a:t>Examples of HMMWV Family of Vehicles </a:t>
            </a:r>
          </a:p>
        </p:txBody>
      </p:sp>
      <p:sp>
        <p:nvSpPr>
          <p:cNvPr id="36" name="Right Brace 35"/>
          <p:cNvSpPr/>
          <p:nvPr/>
        </p:nvSpPr>
        <p:spPr>
          <a:xfrm rot="5400000">
            <a:off x="726281" y="4531519"/>
            <a:ext cx="452438" cy="1295400"/>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28" name="TextBox 55"/>
          <p:cNvSpPr txBox="1">
            <a:spLocks noChangeArrowheads="1"/>
          </p:cNvSpPr>
          <p:nvPr/>
        </p:nvSpPr>
        <p:spPr bwMode="auto">
          <a:xfrm>
            <a:off x="0" y="5454650"/>
            <a:ext cx="1871663" cy="430213"/>
          </a:xfrm>
          <a:prstGeom prst="rect">
            <a:avLst/>
          </a:prstGeom>
          <a:noFill/>
          <a:ln w="9525">
            <a:noFill/>
            <a:miter lim="800000"/>
            <a:headEnd/>
            <a:tailEnd/>
          </a:ln>
        </p:spPr>
        <p:txBody>
          <a:bodyPr>
            <a:spAutoFit/>
          </a:bodyPr>
          <a:lstStyle/>
          <a:p>
            <a:pPr algn="ctr"/>
            <a:r>
              <a:rPr lang="en-US" sz="1100" b="1" i="1"/>
              <a:t>Distinct Combat Service Support missions</a:t>
            </a:r>
          </a:p>
        </p:txBody>
      </p:sp>
      <p:pic>
        <p:nvPicPr>
          <p:cNvPr id="21529" name="Picture 1030" descr="pls-ucl_right"/>
          <p:cNvPicPr>
            <a:picLocks noChangeAspect="1" noChangeArrowheads="1"/>
          </p:cNvPicPr>
          <p:nvPr/>
        </p:nvPicPr>
        <p:blipFill>
          <a:blip r:embed="rId12" cstate="print"/>
          <a:srcRect/>
          <a:stretch>
            <a:fillRect/>
          </a:stretch>
        </p:blipFill>
        <p:spPr bwMode="auto">
          <a:xfrm>
            <a:off x="373063" y="3541713"/>
            <a:ext cx="1062037" cy="636587"/>
          </a:xfrm>
          <a:prstGeom prst="rect">
            <a:avLst/>
          </a:prstGeom>
          <a:noFill/>
          <a:ln w="9525">
            <a:noFill/>
            <a:miter lim="800000"/>
            <a:headEnd/>
            <a:tailEnd/>
          </a:ln>
        </p:spPr>
      </p:pic>
      <p:pic>
        <p:nvPicPr>
          <p:cNvPr id="21530" name="Picture 14"/>
          <p:cNvPicPr>
            <a:picLocks noChangeAspect="1" noChangeArrowheads="1"/>
          </p:cNvPicPr>
          <p:nvPr/>
        </p:nvPicPr>
        <p:blipFill>
          <a:blip r:embed="rId13" cstate="print"/>
          <a:srcRect/>
          <a:stretch>
            <a:fillRect/>
          </a:stretch>
        </p:blipFill>
        <p:spPr bwMode="auto">
          <a:xfrm>
            <a:off x="369888" y="2784475"/>
            <a:ext cx="1089025" cy="730250"/>
          </a:xfrm>
          <a:prstGeom prst="rect">
            <a:avLst/>
          </a:prstGeom>
          <a:noFill/>
          <a:ln w="9525">
            <a:noFill/>
            <a:miter lim="800000"/>
            <a:headEnd/>
            <a:tailEnd/>
          </a:ln>
        </p:spPr>
      </p:pic>
      <p:sp>
        <p:nvSpPr>
          <p:cNvPr id="40" name="TextBox 39"/>
          <p:cNvSpPr txBox="1"/>
          <p:nvPr/>
        </p:nvSpPr>
        <p:spPr>
          <a:xfrm>
            <a:off x="187325" y="2343150"/>
            <a:ext cx="1581150" cy="415925"/>
          </a:xfrm>
          <a:prstGeom prst="rect">
            <a:avLst/>
          </a:prstGeom>
          <a:noFill/>
        </p:spPr>
        <p:txBody>
          <a:bodyPr>
            <a:spAutoFit/>
          </a:bodyPr>
          <a:lstStyle/>
          <a:p>
            <a:pPr algn="ctr">
              <a:defRPr/>
            </a:pPr>
            <a:r>
              <a:rPr lang="en-US" sz="1050" b="1" dirty="0">
                <a:cs typeface="Arial" pitchFamily="34" charset="0"/>
              </a:rPr>
              <a:t>Examples of Heavy &amp; Medium Fleet Trucks</a:t>
            </a:r>
          </a:p>
        </p:txBody>
      </p:sp>
      <p:pic>
        <p:nvPicPr>
          <p:cNvPr id="21532" name="Picture 16"/>
          <p:cNvPicPr>
            <a:picLocks noChangeAspect="1" noChangeArrowheads="1"/>
          </p:cNvPicPr>
          <p:nvPr/>
        </p:nvPicPr>
        <p:blipFill>
          <a:blip r:embed="rId14" cstate="print"/>
          <a:srcRect/>
          <a:stretch>
            <a:fillRect/>
          </a:stretch>
        </p:blipFill>
        <p:spPr bwMode="auto">
          <a:xfrm>
            <a:off x="373063" y="4233863"/>
            <a:ext cx="1074737" cy="682625"/>
          </a:xfrm>
          <a:prstGeom prst="rect">
            <a:avLst/>
          </a:prstGeom>
          <a:noFill/>
          <a:ln w="9525">
            <a:noFill/>
            <a:miter lim="800000"/>
            <a:headEnd/>
            <a:tailEnd/>
          </a:ln>
        </p:spPr>
      </p:pic>
      <p:sp>
        <p:nvSpPr>
          <p:cNvPr id="21533" name="TextBox 42"/>
          <p:cNvSpPr txBox="1">
            <a:spLocks noChangeArrowheads="1"/>
          </p:cNvSpPr>
          <p:nvPr/>
        </p:nvSpPr>
        <p:spPr bwMode="auto">
          <a:xfrm>
            <a:off x="339725" y="3344863"/>
            <a:ext cx="1200150" cy="260350"/>
          </a:xfrm>
          <a:prstGeom prst="rect">
            <a:avLst/>
          </a:prstGeom>
          <a:noFill/>
          <a:ln w="9525">
            <a:noFill/>
            <a:miter lim="800000"/>
            <a:headEnd/>
            <a:tailEnd/>
          </a:ln>
        </p:spPr>
        <p:txBody>
          <a:bodyPr>
            <a:spAutoFit/>
          </a:bodyPr>
          <a:lstStyle/>
          <a:p>
            <a:pPr algn="ctr"/>
            <a:r>
              <a:rPr lang="en-US" sz="1100" b="1"/>
              <a:t>FMTV </a:t>
            </a:r>
          </a:p>
        </p:txBody>
      </p:sp>
      <p:sp>
        <p:nvSpPr>
          <p:cNvPr id="21534" name="TextBox 42"/>
          <p:cNvSpPr txBox="1">
            <a:spLocks noChangeArrowheads="1"/>
          </p:cNvSpPr>
          <p:nvPr/>
        </p:nvSpPr>
        <p:spPr bwMode="auto">
          <a:xfrm>
            <a:off x="314325" y="3962400"/>
            <a:ext cx="1200150" cy="261938"/>
          </a:xfrm>
          <a:prstGeom prst="rect">
            <a:avLst/>
          </a:prstGeom>
          <a:noFill/>
          <a:ln w="9525">
            <a:noFill/>
            <a:miter lim="800000"/>
            <a:headEnd/>
            <a:tailEnd/>
          </a:ln>
        </p:spPr>
        <p:txBody>
          <a:bodyPr>
            <a:spAutoFit/>
          </a:bodyPr>
          <a:lstStyle/>
          <a:p>
            <a:pPr algn="ctr"/>
            <a:r>
              <a:rPr lang="en-US" sz="1100" b="1">
                <a:solidFill>
                  <a:schemeClr val="bg1"/>
                </a:solidFill>
              </a:rPr>
              <a:t>PLS </a:t>
            </a:r>
          </a:p>
        </p:txBody>
      </p:sp>
      <p:sp>
        <p:nvSpPr>
          <p:cNvPr id="21535" name="TextBox 42"/>
          <p:cNvSpPr txBox="1">
            <a:spLocks noChangeArrowheads="1"/>
          </p:cNvSpPr>
          <p:nvPr/>
        </p:nvSpPr>
        <p:spPr bwMode="auto">
          <a:xfrm>
            <a:off x="314325" y="4676775"/>
            <a:ext cx="1200150" cy="261938"/>
          </a:xfrm>
          <a:prstGeom prst="rect">
            <a:avLst/>
          </a:prstGeom>
          <a:noFill/>
          <a:ln w="9525">
            <a:noFill/>
            <a:miter lim="800000"/>
            <a:headEnd/>
            <a:tailEnd/>
          </a:ln>
        </p:spPr>
        <p:txBody>
          <a:bodyPr>
            <a:spAutoFit/>
          </a:bodyPr>
          <a:lstStyle/>
          <a:p>
            <a:pPr algn="ctr"/>
            <a:r>
              <a:rPr lang="en-US" sz="1100" b="1">
                <a:solidFill>
                  <a:schemeClr val="bg1"/>
                </a:solidFill>
              </a:rPr>
              <a:t>HET</a:t>
            </a:r>
          </a:p>
        </p:txBody>
      </p:sp>
      <p:sp>
        <p:nvSpPr>
          <p:cNvPr id="21536" name="Rectangle 10"/>
          <p:cNvSpPr>
            <a:spLocks noChangeArrowheads="1"/>
          </p:cNvSpPr>
          <p:nvPr/>
        </p:nvSpPr>
        <p:spPr bwMode="auto">
          <a:xfrm flipH="1">
            <a:off x="4298950" y="2832100"/>
            <a:ext cx="958850" cy="563563"/>
          </a:xfrm>
          <a:prstGeom prst="rect">
            <a:avLst/>
          </a:prstGeom>
          <a:noFill/>
          <a:ln w="9525">
            <a:noFill/>
            <a:miter lim="800000"/>
            <a:headEnd/>
            <a:tailEnd/>
          </a:ln>
        </p:spPr>
        <p:txBody>
          <a:bodyPr wrap="none" anchor="ctr"/>
          <a:lstStyle/>
          <a:p>
            <a:endParaRPr lang="en-US"/>
          </a:p>
        </p:txBody>
      </p:sp>
      <p:sp>
        <p:nvSpPr>
          <p:cNvPr id="46" name="TextBox 45"/>
          <p:cNvSpPr txBox="1"/>
          <p:nvPr/>
        </p:nvSpPr>
        <p:spPr>
          <a:xfrm>
            <a:off x="4386263" y="2343150"/>
            <a:ext cx="1928812" cy="415925"/>
          </a:xfrm>
          <a:prstGeom prst="rect">
            <a:avLst/>
          </a:prstGeom>
          <a:noFill/>
        </p:spPr>
        <p:txBody>
          <a:bodyPr>
            <a:spAutoFit/>
          </a:bodyPr>
          <a:lstStyle/>
          <a:p>
            <a:pPr algn="ctr">
              <a:defRPr/>
            </a:pPr>
            <a:r>
              <a:rPr lang="en-US" sz="1050" b="1" dirty="0">
                <a:cs typeface="Arial" pitchFamily="34" charset="0"/>
              </a:rPr>
              <a:t>Examples of MRAP Family of Vehicles and JLTV </a:t>
            </a:r>
          </a:p>
        </p:txBody>
      </p:sp>
      <p:pic>
        <p:nvPicPr>
          <p:cNvPr id="21538" name="Picture 6" descr="npo00002c"/>
          <p:cNvPicPr>
            <a:picLocks noChangeAspect="1" noChangeArrowheads="1"/>
          </p:cNvPicPr>
          <p:nvPr/>
        </p:nvPicPr>
        <p:blipFill>
          <a:blip r:embed="rId15" cstate="print"/>
          <a:srcRect/>
          <a:stretch>
            <a:fillRect/>
          </a:stretch>
        </p:blipFill>
        <p:spPr bwMode="auto">
          <a:xfrm>
            <a:off x="4283075" y="3498850"/>
            <a:ext cx="1042988" cy="593725"/>
          </a:xfrm>
          <a:prstGeom prst="rect">
            <a:avLst/>
          </a:prstGeom>
          <a:noFill/>
          <a:ln w="9525" algn="ctr">
            <a:solidFill>
              <a:srgbClr val="000000"/>
            </a:solidFill>
            <a:miter lim="800000"/>
            <a:headEnd/>
            <a:tailEnd/>
          </a:ln>
        </p:spPr>
      </p:pic>
      <p:pic>
        <p:nvPicPr>
          <p:cNvPr id="21539" name="Picture 2" descr="Picture Outside #2"/>
          <p:cNvPicPr>
            <a:picLocks noChangeArrowheads="1"/>
          </p:cNvPicPr>
          <p:nvPr/>
        </p:nvPicPr>
        <p:blipFill>
          <a:blip r:embed="rId16" cstate="print"/>
          <a:srcRect b="-790"/>
          <a:stretch>
            <a:fillRect/>
          </a:stretch>
        </p:blipFill>
        <p:spPr bwMode="auto">
          <a:xfrm>
            <a:off x="5400675" y="2841625"/>
            <a:ext cx="952500" cy="614363"/>
          </a:xfrm>
          <a:prstGeom prst="rect">
            <a:avLst/>
          </a:prstGeom>
          <a:noFill/>
          <a:ln w="9525" algn="ctr">
            <a:solidFill>
              <a:schemeClr val="tx1"/>
            </a:solidFill>
            <a:miter lim="800000"/>
            <a:headEnd/>
            <a:tailEnd/>
          </a:ln>
        </p:spPr>
      </p:pic>
      <p:pic>
        <p:nvPicPr>
          <p:cNvPr id="21540" name="Picture 4" descr="CTV-CIMG1227"/>
          <p:cNvPicPr>
            <a:picLocks noChangeAspect="1" noChangeArrowheads="1"/>
          </p:cNvPicPr>
          <p:nvPr/>
        </p:nvPicPr>
        <p:blipFill>
          <a:blip r:embed="rId17" cstate="print"/>
          <a:srcRect/>
          <a:stretch>
            <a:fillRect/>
          </a:stretch>
        </p:blipFill>
        <p:spPr bwMode="auto">
          <a:xfrm>
            <a:off x="4881563" y="4202113"/>
            <a:ext cx="1042987" cy="649287"/>
          </a:xfrm>
          <a:prstGeom prst="rect">
            <a:avLst/>
          </a:prstGeom>
          <a:noFill/>
          <a:ln w="9525">
            <a:solidFill>
              <a:srgbClr val="000000"/>
            </a:solidFill>
            <a:miter lim="800000"/>
            <a:headEnd/>
            <a:tailEnd/>
          </a:ln>
        </p:spPr>
      </p:pic>
      <p:sp>
        <p:nvSpPr>
          <p:cNvPr id="21541" name="TextBox 42"/>
          <p:cNvSpPr txBox="1">
            <a:spLocks noChangeArrowheads="1"/>
          </p:cNvSpPr>
          <p:nvPr/>
        </p:nvSpPr>
        <p:spPr bwMode="auto">
          <a:xfrm>
            <a:off x="4778375" y="4905375"/>
            <a:ext cx="1311275" cy="246063"/>
          </a:xfrm>
          <a:prstGeom prst="rect">
            <a:avLst/>
          </a:prstGeom>
          <a:noFill/>
          <a:ln w="9525">
            <a:noFill/>
            <a:miter lim="800000"/>
            <a:headEnd/>
            <a:tailEnd/>
          </a:ln>
        </p:spPr>
        <p:txBody>
          <a:bodyPr>
            <a:spAutoFit/>
          </a:bodyPr>
          <a:lstStyle/>
          <a:p>
            <a:pPr algn="ctr"/>
            <a:r>
              <a:rPr lang="en-US" sz="1000" b="1"/>
              <a:t>JLTV Prototype</a:t>
            </a:r>
          </a:p>
        </p:txBody>
      </p:sp>
      <p:sp>
        <p:nvSpPr>
          <p:cNvPr id="51" name="TextBox 42"/>
          <p:cNvSpPr txBox="1">
            <a:spLocks noChangeArrowheads="1"/>
          </p:cNvSpPr>
          <p:nvPr/>
        </p:nvSpPr>
        <p:spPr bwMode="auto">
          <a:xfrm>
            <a:off x="5573713" y="3897313"/>
            <a:ext cx="625475" cy="254000"/>
          </a:xfrm>
          <a:prstGeom prst="rect">
            <a:avLst/>
          </a:prstGeom>
          <a:noFill/>
          <a:ln w="9525">
            <a:noFill/>
            <a:miter lim="800000"/>
            <a:headEnd/>
            <a:tailEnd/>
          </a:ln>
        </p:spPr>
        <p:txBody>
          <a:bodyPr>
            <a:spAutoFit/>
          </a:bodyPr>
          <a:lstStyle/>
          <a:p>
            <a:pPr algn="ctr">
              <a:defRPr/>
            </a:pPr>
            <a:r>
              <a:rPr lang="en-US" sz="1050" b="1" dirty="0">
                <a:solidFill>
                  <a:schemeClr val="bg1"/>
                </a:solidFill>
                <a:latin typeface="Arial" pitchFamily="34" charset="0"/>
                <a:cs typeface="Arial" pitchFamily="34" charset="0"/>
              </a:rPr>
              <a:t>ASV</a:t>
            </a:r>
          </a:p>
        </p:txBody>
      </p:sp>
      <p:sp>
        <p:nvSpPr>
          <p:cNvPr id="52" name="TextBox 42"/>
          <p:cNvSpPr txBox="1">
            <a:spLocks noChangeArrowheads="1"/>
          </p:cNvSpPr>
          <p:nvPr/>
        </p:nvSpPr>
        <p:spPr bwMode="auto">
          <a:xfrm>
            <a:off x="5276850" y="3248025"/>
            <a:ext cx="1200150" cy="254000"/>
          </a:xfrm>
          <a:prstGeom prst="rect">
            <a:avLst/>
          </a:prstGeom>
          <a:noFill/>
          <a:ln w="9525">
            <a:noFill/>
            <a:miter lim="800000"/>
            <a:headEnd/>
            <a:tailEnd/>
          </a:ln>
        </p:spPr>
        <p:txBody>
          <a:bodyPr>
            <a:spAutoFit/>
          </a:bodyPr>
          <a:lstStyle/>
          <a:p>
            <a:pPr algn="ctr">
              <a:defRPr/>
            </a:pPr>
            <a:r>
              <a:rPr lang="en-US" sz="1050" b="1" dirty="0">
                <a:solidFill>
                  <a:schemeClr val="bg1"/>
                </a:solidFill>
                <a:latin typeface="Arial" pitchFamily="34" charset="0"/>
                <a:cs typeface="Arial" pitchFamily="34" charset="0"/>
              </a:rPr>
              <a:t>MRAP RG 33L</a:t>
            </a:r>
          </a:p>
        </p:txBody>
      </p:sp>
      <p:sp>
        <p:nvSpPr>
          <p:cNvPr id="53" name="TextBox 42"/>
          <p:cNvSpPr txBox="1">
            <a:spLocks noChangeArrowheads="1"/>
          </p:cNvSpPr>
          <p:nvPr/>
        </p:nvSpPr>
        <p:spPr bwMode="auto">
          <a:xfrm>
            <a:off x="4259263" y="3890963"/>
            <a:ext cx="1200150" cy="254000"/>
          </a:xfrm>
          <a:prstGeom prst="rect">
            <a:avLst/>
          </a:prstGeom>
          <a:noFill/>
          <a:ln w="9525">
            <a:noFill/>
            <a:miter lim="800000"/>
            <a:headEnd/>
            <a:tailEnd/>
          </a:ln>
        </p:spPr>
        <p:txBody>
          <a:bodyPr>
            <a:spAutoFit/>
          </a:bodyPr>
          <a:lstStyle/>
          <a:p>
            <a:pPr algn="ctr">
              <a:defRPr/>
            </a:pPr>
            <a:r>
              <a:rPr lang="en-US" sz="1050" b="1" dirty="0">
                <a:solidFill>
                  <a:schemeClr val="bg1"/>
                </a:solidFill>
                <a:latin typeface="Arial" pitchFamily="34" charset="0"/>
                <a:cs typeface="Arial" pitchFamily="34" charset="0"/>
              </a:rPr>
              <a:t>MRAP Cougar</a:t>
            </a:r>
          </a:p>
        </p:txBody>
      </p:sp>
      <p:pic>
        <p:nvPicPr>
          <p:cNvPr id="21545" name="Picture 32" descr="K:\Production\BAE\Old BAE Folder\BAE\Ambulance &amp; CASEVAC\pictures\Left Side Cropped A.jpg"/>
          <p:cNvPicPr>
            <a:picLocks/>
          </p:cNvPicPr>
          <p:nvPr/>
        </p:nvPicPr>
        <p:blipFill>
          <a:blip r:embed="rId18" cstate="print"/>
          <a:srcRect l="639" t="28534" r="1918" b="15199"/>
          <a:stretch>
            <a:fillRect/>
          </a:stretch>
        </p:blipFill>
        <p:spPr bwMode="auto">
          <a:xfrm>
            <a:off x="4305300" y="2851150"/>
            <a:ext cx="1017588" cy="581025"/>
          </a:xfrm>
          <a:prstGeom prst="rect">
            <a:avLst/>
          </a:prstGeom>
          <a:noFill/>
          <a:ln w="9525" algn="ctr">
            <a:solidFill>
              <a:schemeClr val="tx1"/>
            </a:solidFill>
            <a:miter lim="800000"/>
            <a:headEnd/>
            <a:tailEnd/>
          </a:ln>
        </p:spPr>
      </p:pic>
      <p:sp>
        <p:nvSpPr>
          <p:cNvPr id="55" name="TextBox 42"/>
          <p:cNvSpPr txBox="1">
            <a:spLocks noChangeArrowheads="1"/>
          </p:cNvSpPr>
          <p:nvPr/>
        </p:nvSpPr>
        <p:spPr bwMode="auto">
          <a:xfrm>
            <a:off x="4214813" y="3232150"/>
            <a:ext cx="1198562" cy="254000"/>
          </a:xfrm>
          <a:prstGeom prst="rect">
            <a:avLst/>
          </a:prstGeom>
          <a:noFill/>
          <a:ln w="9525">
            <a:noFill/>
            <a:miter lim="800000"/>
            <a:headEnd/>
            <a:tailEnd/>
          </a:ln>
        </p:spPr>
        <p:txBody>
          <a:bodyPr>
            <a:spAutoFit/>
          </a:bodyPr>
          <a:lstStyle/>
          <a:p>
            <a:pPr algn="ctr">
              <a:defRPr/>
            </a:pPr>
            <a:r>
              <a:rPr lang="en-US" sz="1050" b="1" dirty="0">
                <a:solidFill>
                  <a:schemeClr val="bg1"/>
                </a:solidFill>
                <a:latin typeface="Arial" pitchFamily="34" charset="0"/>
                <a:cs typeface="Arial" pitchFamily="34" charset="0"/>
              </a:rPr>
              <a:t>MRAP HAGA</a:t>
            </a:r>
          </a:p>
        </p:txBody>
      </p:sp>
      <p:grpSp>
        <p:nvGrpSpPr>
          <p:cNvPr id="8" name="Group 74"/>
          <p:cNvGrpSpPr>
            <a:grpSpLocks/>
          </p:cNvGrpSpPr>
          <p:nvPr/>
        </p:nvGrpSpPr>
        <p:grpSpPr bwMode="auto">
          <a:xfrm>
            <a:off x="5360988" y="3513138"/>
            <a:ext cx="1009650" cy="638175"/>
            <a:chOff x="98364" y="4278313"/>
            <a:chExt cx="1517711" cy="1047937"/>
          </a:xfrm>
        </p:grpSpPr>
        <p:pic>
          <p:nvPicPr>
            <p:cNvPr id="21551" name="Picture 9" descr="MaxxPro Amb with Armor 1ed"/>
            <p:cNvPicPr>
              <a:picLocks noChangeArrowheads="1"/>
            </p:cNvPicPr>
            <p:nvPr/>
          </p:nvPicPr>
          <p:blipFill>
            <a:blip r:embed="rId19" cstate="print"/>
            <a:srcRect/>
            <a:stretch>
              <a:fillRect/>
            </a:stretch>
          </p:blipFill>
          <p:spPr bwMode="auto">
            <a:xfrm>
              <a:off x="127000" y="4278313"/>
              <a:ext cx="1477963" cy="949325"/>
            </a:xfrm>
            <a:prstGeom prst="rect">
              <a:avLst/>
            </a:prstGeom>
            <a:noFill/>
            <a:ln w="12700" algn="ctr">
              <a:solidFill>
                <a:schemeClr val="tx1"/>
              </a:solidFill>
              <a:miter lim="800000"/>
              <a:headEnd/>
              <a:tailEnd/>
            </a:ln>
          </p:spPr>
        </p:pic>
        <p:sp>
          <p:nvSpPr>
            <p:cNvPr id="58" name="TextBox 22"/>
            <p:cNvSpPr txBox="1">
              <a:spLocks noChangeArrowheads="1"/>
            </p:cNvSpPr>
            <p:nvPr/>
          </p:nvSpPr>
          <p:spPr bwMode="auto">
            <a:xfrm>
              <a:off x="98364" y="4645872"/>
              <a:ext cx="1517711" cy="680378"/>
            </a:xfrm>
            <a:prstGeom prst="rect">
              <a:avLst/>
            </a:prstGeom>
            <a:noFill/>
            <a:ln w="12700">
              <a:noFill/>
              <a:miter lim="800000"/>
              <a:headEnd/>
              <a:tailEnd/>
            </a:ln>
          </p:spPr>
          <p:txBody>
            <a:bodyPr>
              <a:spAutoFit/>
            </a:bodyPr>
            <a:lstStyle/>
            <a:p>
              <a:pPr algn="ctr">
                <a:defRPr/>
              </a:pPr>
              <a:r>
                <a:rPr lang="en-US" sz="1050" b="1" dirty="0" err="1">
                  <a:solidFill>
                    <a:schemeClr val="bg1"/>
                  </a:solidFill>
                  <a:latin typeface="Arial" pitchFamily="34" charset="0"/>
                  <a:cs typeface="Arial" pitchFamily="34" charset="0"/>
                </a:rPr>
                <a:t>MaxxPro</a:t>
              </a:r>
              <a:r>
                <a:rPr lang="en-US" sz="1050" b="1" dirty="0">
                  <a:solidFill>
                    <a:schemeClr val="bg1"/>
                  </a:solidFill>
                  <a:latin typeface="Arial" pitchFamily="34" charset="0"/>
                  <a:cs typeface="Arial" pitchFamily="34" charset="0"/>
                </a:rPr>
                <a:t> Cat I Ambulance</a:t>
              </a:r>
            </a:p>
          </p:txBody>
        </p:sp>
      </p:grpSp>
      <p:sp>
        <p:nvSpPr>
          <p:cNvPr id="60" name="TextBox 59"/>
          <p:cNvSpPr txBox="1"/>
          <p:nvPr/>
        </p:nvSpPr>
        <p:spPr>
          <a:xfrm>
            <a:off x="1371600" y="843955"/>
            <a:ext cx="6477000" cy="584775"/>
          </a:xfrm>
          <a:prstGeom prst="rect">
            <a:avLst/>
          </a:prstGeom>
          <a:solidFill>
            <a:srgbClr val="FFFF00"/>
          </a:solidFill>
          <a:ln>
            <a:noFill/>
          </a:ln>
          <a:scene3d>
            <a:camera prst="orthographicFront"/>
            <a:lightRig rig="threePt" dir="t"/>
          </a:scene3d>
          <a:sp3d>
            <a:bevelT/>
          </a:sp3d>
        </p:spPr>
        <p:txBody>
          <a:bodyPr>
            <a:spAutoFit/>
          </a:bodyPr>
          <a:lstStyle/>
          <a:p>
            <a:pPr algn="ctr">
              <a:defRPr/>
            </a:pPr>
            <a:r>
              <a:rPr lang="en-US" sz="1600" b="1" i="1" dirty="0">
                <a:latin typeface="Arial" pitchFamily="34" charset="0"/>
                <a:cs typeface="Arial" pitchFamily="34" charset="0"/>
              </a:rPr>
              <a:t>No single TWV system balances the iron triangle of payload, performance and protection along with transportability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 Assembly Maintenance</a:t>
            </a:r>
            <a:endParaRPr lang="en-US" dirty="0"/>
          </a:p>
        </p:txBody>
      </p:sp>
      <p:sp>
        <p:nvSpPr>
          <p:cNvPr id="3" name="Content Placeholder 2"/>
          <p:cNvSpPr>
            <a:spLocks noGrp="1"/>
          </p:cNvSpPr>
          <p:nvPr>
            <p:ph idx="1"/>
          </p:nvPr>
        </p:nvSpPr>
        <p:spPr/>
        <p:txBody>
          <a:bodyPr/>
          <a:lstStyle/>
          <a:p>
            <a:r>
              <a:rPr lang="en-US" dirty="0" smtClean="0"/>
              <a:t>Wheel Assemblies are not repaired at the Unit level.  Under Two-Level maintenance doctrine, units turn in their unserviceable wheel assemblies to their supporting Supply Support Activity (SSA) and receive a serviceable one in return.  AMC repairs the unserviceable wheel assemblies and returns them to stock for reissue as a complete wheel assembly. </a:t>
            </a:r>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 Assembly Transition Timeline </a:t>
            </a:r>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15</a:t>
            </a:fld>
            <a:endParaRPr lang="en-US" dirty="0"/>
          </a:p>
        </p:txBody>
      </p:sp>
      <p:cxnSp>
        <p:nvCxnSpPr>
          <p:cNvPr id="6" name="Straight Arrow Connector 5"/>
          <p:cNvCxnSpPr/>
          <p:nvPr/>
        </p:nvCxnSpPr>
        <p:spPr>
          <a:xfrm flipV="1">
            <a:off x="228600" y="990600"/>
            <a:ext cx="8686800" cy="556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914400" y="5943600"/>
            <a:ext cx="0" cy="457200"/>
          </a:xfrm>
          <a:prstGeom prst="line">
            <a:avLst/>
          </a:prstGeom>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990600" y="6172200"/>
            <a:ext cx="6324600" cy="400110"/>
          </a:xfrm>
          <a:prstGeom prst="rect">
            <a:avLst/>
          </a:prstGeom>
          <a:noFill/>
        </p:spPr>
        <p:txBody>
          <a:bodyPr wrap="square" rtlCol="0">
            <a:spAutoFit/>
          </a:bodyPr>
          <a:lstStyle/>
          <a:p>
            <a:r>
              <a:rPr lang="en-US" sz="2000" dirty="0" smtClean="0">
                <a:latin typeface="Calibri" pitchFamily="34" charset="0"/>
              </a:rPr>
              <a:t>CASCOM/TACOM Wheel Assembly Study</a:t>
            </a:r>
          </a:p>
        </p:txBody>
      </p:sp>
      <p:sp>
        <p:nvSpPr>
          <p:cNvPr id="15" name="TextBox 14"/>
          <p:cNvSpPr txBox="1"/>
          <p:nvPr/>
        </p:nvSpPr>
        <p:spPr>
          <a:xfrm>
            <a:off x="0" y="5486400"/>
            <a:ext cx="2895600" cy="400110"/>
          </a:xfrm>
          <a:prstGeom prst="rect">
            <a:avLst/>
          </a:prstGeom>
          <a:noFill/>
        </p:spPr>
        <p:txBody>
          <a:bodyPr wrap="square" rtlCol="0">
            <a:spAutoFit/>
          </a:bodyPr>
          <a:lstStyle/>
          <a:p>
            <a:r>
              <a:rPr lang="en-US" sz="2000" dirty="0" smtClean="0">
                <a:solidFill>
                  <a:srgbClr val="FF0000"/>
                </a:solidFill>
                <a:latin typeface="Calibri" pitchFamily="34" charset="0"/>
              </a:rPr>
              <a:t>January 2001</a:t>
            </a:r>
          </a:p>
        </p:txBody>
      </p:sp>
      <p:cxnSp>
        <p:nvCxnSpPr>
          <p:cNvPr id="18" name="Straight Connector 17"/>
          <p:cNvCxnSpPr/>
          <p:nvPr/>
        </p:nvCxnSpPr>
        <p:spPr>
          <a:xfrm>
            <a:off x="2743200" y="4724400"/>
            <a:ext cx="0" cy="4572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4572000" y="3581400"/>
            <a:ext cx="0" cy="457200"/>
          </a:xfrm>
          <a:prstGeom prst="line">
            <a:avLst/>
          </a:prstGeom>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2819400" y="4876800"/>
            <a:ext cx="6324600" cy="400110"/>
          </a:xfrm>
          <a:prstGeom prst="rect">
            <a:avLst/>
          </a:prstGeom>
          <a:noFill/>
        </p:spPr>
        <p:txBody>
          <a:bodyPr wrap="square" rtlCol="0">
            <a:spAutoFit/>
          </a:bodyPr>
          <a:lstStyle/>
          <a:p>
            <a:r>
              <a:rPr lang="en-US" sz="2000" dirty="0" smtClean="0">
                <a:latin typeface="Calibri" pitchFamily="34" charset="0"/>
              </a:rPr>
              <a:t>Wheel Assemblies integrated into NMP </a:t>
            </a:r>
          </a:p>
        </p:txBody>
      </p:sp>
      <p:sp>
        <p:nvSpPr>
          <p:cNvPr id="21" name="TextBox 20"/>
          <p:cNvSpPr txBox="1"/>
          <p:nvPr/>
        </p:nvSpPr>
        <p:spPr>
          <a:xfrm>
            <a:off x="1676400" y="4343400"/>
            <a:ext cx="1600200" cy="400110"/>
          </a:xfrm>
          <a:prstGeom prst="rect">
            <a:avLst/>
          </a:prstGeom>
          <a:noFill/>
        </p:spPr>
        <p:txBody>
          <a:bodyPr wrap="square" rtlCol="0">
            <a:spAutoFit/>
          </a:bodyPr>
          <a:lstStyle/>
          <a:p>
            <a:r>
              <a:rPr lang="en-US" sz="2000" dirty="0" smtClean="0">
                <a:solidFill>
                  <a:srgbClr val="FF0000"/>
                </a:solidFill>
                <a:latin typeface="Calibri" pitchFamily="34" charset="0"/>
              </a:rPr>
              <a:t>October 2004 </a:t>
            </a:r>
          </a:p>
        </p:txBody>
      </p:sp>
      <p:sp>
        <p:nvSpPr>
          <p:cNvPr id="23" name="TextBox 22"/>
          <p:cNvSpPr txBox="1"/>
          <p:nvPr/>
        </p:nvSpPr>
        <p:spPr>
          <a:xfrm>
            <a:off x="152400" y="3276600"/>
            <a:ext cx="6324600" cy="400110"/>
          </a:xfrm>
          <a:prstGeom prst="rect">
            <a:avLst/>
          </a:prstGeom>
          <a:noFill/>
        </p:spPr>
        <p:txBody>
          <a:bodyPr wrap="square" rtlCol="0">
            <a:spAutoFit/>
          </a:bodyPr>
          <a:lstStyle/>
          <a:p>
            <a:r>
              <a:rPr lang="en-US" sz="2000" dirty="0" smtClean="0">
                <a:latin typeface="Calibri" pitchFamily="34" charset="0"/>
              </a:rPr>
              <a:t>Two-Level Maintenance Approved by TRADOC</a:t>
            </a:r>
          </a:p>
        </p:txBody>
      </p:sp>
      <p:sp>
        <p:nvSpPr>
          <p:cNvPr id="24" name="TextBox 23"/>
          <p:cNvSpPr txBox="1"/>
          <p:nvPr/>
        </p:nvSpPr>
        <p:spPr>
          <a:xfrm>
            <a:off x="3962400" y="4038600"/>
            <a:ext cx="1905000" cy="400110"/>
          </a:xfrm>
          <a:prstGeom prst="rect">
            <a:avLst/>
          </a:prstGeom>
          <a:noFill/>
        </p:spPr>
        <p:txBody>
          <a:bodyPr wrap="square" rtlCol="0">
            <a:spAutoFit/>
          </a:bodyPr>
          <a:lstStyle/>
          <a:p>
            <a:r>
              <a:rPr lang="en-US" sz="2000" dirty="0" smtClean="0">
                <a:solidFill>
                  <a:srgbClr val="FF0000"/>
                </a:solidFill>
                <a:latin typeface="Calibri" pitchFamily="34" charset="0"/>
              </a:rPr>
              <a:t>November 2005 </a:t>
            </a:r>
          </a:p>
        </p:txBody>
      </p:sp>
      <p:sp>
        <p:nvSpPr>
          <p:cNvPr id="14" name="5-Point Star 13"/>
          <p:cNvSpPr/>
          <p:nvPr/>
        </p:nvSpPr>
        <p:spPr bwMode="auto">
          <a:xfrm>
            <a:off x="6096000" y="2133600"/>
            <a:ext cx="762000" cy="685800"/>
          </a:xfrm>
          <a:prstGeom prst="star5">
            <a:avLst/>
          </a:prstGeom>
          <a:gradFill rotWithShape="1">
            <a:gsLst>
              <a:gs pos="0">
                <a:srgbClr val="FFFFCC"/>
              </a:gs>
              <a:gs pos="100000">
                <a:srgbClr val="E1AF23"/>
              </a:gs>
            </a:gsLst>
            <a:path path="shape">
              <a:fillToRect l="50000" t="50000" r="50000" b="50000"/>
            </a:path>
          </a:gradFill>
          <a:ln w="9525" algn="ctr">
            <a:solidFill>
              <a:schemeClr val="tx1"/>
            </a:solidFill>
            <a:miter lim="800000"/>
            <a:headEnd/>
            <a:tailEnd/>
          </a:ln>
          <a:effectLst>
            <a:outerShdw dist="28398" dir="1593903" algn="ctr" rotWithShape="0">
              <a:schemeClr val="bg2"/>
            </a:outerShdw>
          </a:effectLst>
        </p:spPr>
        <p:txBody>
          <a:bodyPr lIns="92075" tIns="46038" rIns="92075" bIns="46038" rtlCol="0" anchor="ctr">
            <a:noAutofit/>
          </a:bodyPr>
          <a:lstStyle/>
          <a:p>
            <a:pPr algn="ctr"/>
            <a:endParaRPr lang="en-US" sz="1600" dirty="0" smtClean="0">
              <a:latin typeface="Calibri" pitchFamily="34" charset="0"/>
            </a:endParaRPr>
          </a:p>
        </p:txBody>
      </p:sp>
      <p:sp>
        <p:nvSpPr>
          <p:cNvPr id="16" name="TextBox 15"/>
          <p:cNvSpPr txBox="1"/>
          <p:nvPr/>
        </p:nvSpPr>
        <p:spPr>
          <a:xfrm>
            <a:off x="6705600" y="2514600"/>
            <a:ext cx="1905000" cy="400110"/>
          </a:xfrm>
          <a:prstGeom prst="rect">
            <a:avLst/>
          </a:prstGeom>
          <a:noFill/>
        </p:spPr>
        <p:txBody>
          <a:bodyPr wrap="square" rtlCol="0">
            <a:spAutoFit/>
          </a:bodyPr>
          <a:lstStyle/>
          <a:p>
            <a:r>
              <a:rPr lang="en-US" sz="2000" dirty="0" smtClean="0">
                <a:solidFill>
                  <a:srgbClr val="FF0000"/>
                </a:solidFill>
                <a:latin typeface="Calibri" pitchFamily="34" charset="0"/>
              </a:rPr>
              <a:t>2008</a:t>
            </a:r>
          </a:p>
        </p:txBody>
      </p:sp>
      <p:sp>
        <p:nvSpPr>
          <p:cNvPr id="17" name="TextBox 16"/>
          <p:cNvSpPr txBox="1"/>
          <p:nvPr/>
        </p:nvSpPr>
        <p:spPr>
          <a:xfrm>
            <a:off x="3352800" y="1219200"/>
            <a:ext cx="5943600" cy="2246769"/>
          </a:xfrm>
          <a:prstGeom prst="rect">
            <a:avLst/>
          </a:prstGeom>
          <a:noFill/>
        </p:spPr>
        <p:txBody>
          <a:bodyPr wrap="square" rtlCol="0">
            <a:spAutoFit/>
          </a:bodyPr>
          <a:lstStyle/>
          <a:p>
            <a:r>
              <a:rPr lang="en-US" sz="2000" dirty="0" smtClean="0">
                <a:latin typeface="Calibri" pitchFamily="34" charset="0"/>
              </a:rPr>
              <a:t>Five National Wheel Assembly Sites go live:</a:t>
            </a:r>
          </a:p>
          <a:p>
            <a:r>
              <a:rPr lang="en-US" sz="2000" dirty="0" smtClean="0">
                <a:latin typeface="Calibri" pitchFamily="34" charset="0"/>
              </a:rPr>
              <a:t>	Ft Bliss</a:t>
            </a:r>
          </a:p>
          <a:p>
            <a:r>
              <a:rPr lang="en-US" sz="2000" dirty="0" smtClean="0">
                <a:latin typeface="Calibri" pitchFamily="34" charset="0"/>
              </a:rPr>
              <a:t>	Ft Lewis</a:t>
            </a:r>
          </a:p>
          <a:p>
            <a:r>
              <a:rPr lang="en-US" sz="2000" dirty="0" smtClean="0">
                <a:latin typeface="Calibri" pitchFamily="34" charset="0"/>
              </a:rPr>
              <a:t>	Ft Sill</a:t>
            </a:r>
          </a:p>
          <a:p>
            <a:r>
              <a:rPr lang="en-US" sz="2000" dirty="0" smtClean="0">
                <a:latin typeface="Calibri" pitchFamily="34" charset="0"/>
              </a:rPr>
              <a:t>	Korea</a:t>
            </a:r>
          </a:p>
          <a:p>
            <a:r>
              <a:rPr lang="en-US" sz="2000" dirty="0" smtClean="0">
                <a:latin typeface="Calibri" pitchFamily="34" charset="0"/>
              </a:rPr>
              <a:t>	Germany</a:t>
            </a:r>
          </a:p>
          <a:p>
            <a:endParaRPr lang="en-US" sz="2000" dirty="0" smtClean="0">
              <a:latin typeface="Calibri" pitchFamily="34" charset="0"/>
            </a:endParaRPr>
          </a:p>
        </p:txBody>
      </p:sp>
      <p:sp>
        <p:nvSpPr>
          <p:cNvPr id="22" name="TextBox 21"/>
          <p:cNvSpPr txBox="1"/>
          <p:nvPr/>
        </p:nvSpPr>
        <p:spPr>
          <a:xfrm>
            <a:off x="914400" y="4953000"/>
            <a:ext cx="1600200" cy="400110"/>
          </a:xfrm>
          <a:prstGeom prst="rect">
            <a:avLst/>
          </a:prstGeom>
          <a:noFill/>
        </p:spPr>
        <p:txBody>
          <a:bodyPr wrap="square" rtlCol="0">
            <a:spAutoFit/>
          </a:bodyPr>
          <a:lstStyle/>
          <a:p>
            <a:r>
              <a:rPr lang="en-US" sz="2000" dirty="0" smtClean="0">
                <a:solidFill>
                  <a:srgbClr val="FF0000"/>
                </a:solidFill>
                <a:latin typeface="Calibri" pitchFamily="34" charset="0"/>
              </a:rPr>
              <a:t>June  2003 </a:t>
            </a:r>
          </a:p>
        </p:txBody>
      </p:sp>
      <p:sp>
        <p:nvSpPr>
          <p:cNvPr id="25" name="Rectangle 24"/>
          <p:cNvSpPr/>
          <p:nvPr/>
        </p:nvSpPr>
        <p:spPr>
          <a:xfrm>
            <a:off x="1752600" y="5562600"/>
            <a:ext cx="3111173" cy="369332"/>
          </a:xfrm>
          <a:prstGeom prst="rect">
            <a:avLst/>
          </a:prstGeom>
        </p:spPr>
        <p:txBody>
          <a:bodyPr wrap="none">
            <a:spAutoFit/>
          </a:bodyPr>
          <a:lstStyle/>
          <a:p>
            <a:r>
              <a:rPr lang="en-US" dirty="0" smtClean="0">
                <a:latin typeface="Calibri" pitchFamily="34" charset="0"/>
              </a:rPr>
              <a:t> Fort Lewis BCT Pilot Test  Ends </a:t>
            </a:r>
            <a:endParaRPr lang="en-US" dirty="0"/>
          </a:p>
        </p:txBody>
      </p:sp>
      <p:cxnSp>
        <p:nvCxnSpPr>
          <p:cNvPr id="26" name="Straight Connector 25"/>
          <p:cNvCxnSpPr/>
          <p:nvPr/>
        </p:nvCxnSpPr>
        <p:spPr>
          <a:xfrm>
            <a:off x="1828800" y="5334000"/>
            <a:ext cx="0" cy="45720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Maintenance Program</a:t>
            </a:r>
            <a:endParaRPr lang="en-US" dirty="0"/>
          </a:p>
        </p:txBody>
      </p:sp>
      <p:sp>
        <p:nvSpPr>
          <p:cNvPr id="3" name="Content Placeholder 2"/>
          <p:cNvSpPr>
            <a:spLocks noGrp="1"/>
          </p:cNvSpPr>
          <p:nvPr>
            <p:ph idx="1"/>
          </p:nvPr>
        </p:nvSpPr>
        <p:spPr>
          <a:xfrm>
            <a:off x="152400" y="1295400"/>
            <a:ext cx="4038600" cy="4830763"/>
          </a:xfrm>
        </p:spPr>
        <p:txBody>
          <a:bodyPr/>
          <a:lstStyle/>
          <a:p>
            <a:r>
              <a:rPr lang="en-US" dirty="0" smtClean="0"/>
              <a:t>CONUS</a:t>
            </a:r>
          </a:p>
          <a:p>
            <a:pPr lvl="1"/>
            <a:r>
              <a:rPr lang="en-US" dirty="0" smtClean="0"/>
              <a:t>Fort Campbell, KY</a:t>
            </a:r>
          </a:p>
          <a:p>
            <a:pPr lvl="1"/>
            <a:r>
              <a:rPr lang="en-US" dirty="0" smtClean="0"/>
              <a:t>Fort Sill, OK</a:t>
            </a:r>
          </a:p>
          <a:p>
            <a:pPr lvl="1"/>
            <a:r>
              <a:rPr lang="en-US" dirty="0" smtClean="0"/>
              <a:t>Fort Hood, TX</a:t>
            </a:r>
          </a:p>
          <a:p>
            <a:pPr lvl="1"/>
            <a:r>
              <a:rPr lang="en-US" dirty="0" smtClean="0"/>
              <a:t>Fort Lewis, WA</a:t>
            </a:r>
          </a:p>
          <a:p>
            <a:pPr lvl="1"/>
            <a:r>
              <a:rPr lang="en-US" dirty="0" smtClean="0"/>
              <a:t>West Virginia National Guard</a:t>
            </a:r>
          </a:p>
          <a:p>
            <a:r>
              <a:rPr lang="en-US" dirty="0" smtClean="0"/>
              <a:t>OCONUS</a:t>
            </a:r>
          </a:p>
          <a:p>
            <a:pPr lvl="1"/>
            <a:r>
              <a:rPr lang="en-US" dirty="0" smtClean="0"/>
              <a:t>Kuwait</a:t>
            </a:r>
          </a:p>
          <a:p>
            <a:pPr lvl="1"/>
            <a:r>
              <a:rPr lang="en-US" dirty="0" smtClean="0"/>
              <a:t>Afghanistan</a:t>
            </a:r>
          </a:p>
          <a:p>
            <a:pPr lvl="1"/>
            <a:r>
              <a:rPr lang="en-US" dirty="0" smtClean="0"/>
              <a:t>Germany</a:t>
            </a:r>
          </a:p>
          <a:p>
            <a:pPr lvl="1"/>
            <a:r>
              <a:rPr lang="en-US" dirty="0" smtClean="0"/>
              <a:t>Korea</a:t>
            </a:r>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16</a:t>
            </a:fld>
            <a:endParaRPr lang="en-US" dirty="0"/>
          </a:p>
        </p:txBody>
      </p:sp>
      <p:pic>
        <p:nvPicPr>
          <p:cNvPr id="6" name="Picture 5" descr="1.jpg"/>
          <p:cNvPicPr>
            <a:picLocks noChangeAspect="1"/>
          </p:cNvPicPr>
          <p:nvPr/>
        </p:nvPicPr>
        <p:blipFill>
          <a:blip r:embed="rId2" cstate="print"/>
          <a:stretch>
            <a:fillRect/>
          </a:stretch>
        </p:blipFill>
        <p:spPr>
          <a:xfrm>
            <a:off x="4038599" y="1143000"/>
            <a:ext cx="4953001" cy="53340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533400"/>
          <a:ext cx="8763000" cy="6185580"/>
        </p:xfrm>
        <a:graphic>
          <a:graphicData uri="http://schemas.openxmlformats.org/drawingml/2006/table">
            <a:tbl>
              <a:tblPr firstRow="1" bandRow="1">
                <a:tableStyleId>{00A15C55-8517-42AA-B614-E9B94910E393}</a:tableStyleId>
              </a:tblPr>
              <a:tblGrid>
                <a:gridCol w="2190750"/>
                <a:gridCol w="2190750"/>
                <a:gridCol w="2190750"/>
                <a:gridCol w="2190750"/>
              </a:tblGrid>
              <a:tr h="266097">
                <a:tc gridSpan="4">
                  <a:txBody>
                    <a:bodyPr/>
                    <a:lstStyle/>
                    <a:p>
                      <a:pPr algn="ctr" fontAlgn="b"/>
                      <a:r>
                        <a:rPr lang="en-US" sz="1600" b="1" i="0" u="none" strike="noStrike" dirty="0" smtClean="0">
                          <a:solidFill>
                            <a:srgbClr val="000000"/>
                          </a:solidFill>
                          <a:latin typeface="Arial"/>
                        </a:rPr>
                        <a:t>Top 15 Wheel </a:t>
                      </a:r>
                      <a:r>
                        <a:rPr lang="en-US" sz="1600" b="1" i="0" u="none" strike="noStrike" dirty="0">
                          <a:solidFill>
                            <a:srgbClr val="000000"/>
                          </a:solidFill>
                          <a:latin typeface="Arial"/>
                        </a:rPr>
                        <a:t>Assembly Quantities FY 10 and FY 11</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48062">
                <a:tc>
                  <a:txBody>
                    <a:bodyPr/>
                    <a:lstStyle/>
                    <a:p>
                      <a:pPr algn="l" fontAlgn="b"/>
                      <a:r>
                        <a:rPr lang="en-US" sz="1200" b="1" i="0" u="none" strike="noStrike">
                          <a:solidFill>
                            <a:srgbClr val="000000"/>
                          </a:solidFill>
                          <a:latin typeface="Calibri"/>
                        </a:rPr>
                        <a:t>NIIN</a:t>
                      </a:r>
                    </a:p>
                  </a:txBody>
                  <a:tcPr marL="9525" marR="9525" marT="9525" marB="0" anchor="b"/>
                </a:tc>
                <a:tc>
                  <a:txBody>
                    <a:bodyPr/>
                    <a:lstStyle/>
                    <a:p>
                      <a:pPr algn="l" fontAlgn="b"/>
                      <a:r>
                        <a:rPr lang="en-US" sz="1200" b="1" i="0" u="none" strike="noStrike">
                          <a:solidFill>
                            <a:srgbClr val="000000"/>
                          </a:solidFill>
                          <a:latin typeface="Calibri"/>
                        </a:rPr>
                        <a:t>Vehicle</a:t>
                      </a:r>
                    </a:p>
                  </a:txBody>
                  <a:tcPr marL="9525" marR="9525" marT="9525" marB="0" anchor="b"/>
                </a:tc>
                <a:tc>
                  <a:txBody>
                    <a:bodyPr/>
                    <a:lstStyle/>
                    <a:p>
                      <a:pPr algn="l" fontAlgn="b"/>
                      <a:r>
                        <a:rPr lang="en-US" sz="1200" b="1" i="0" u="none" strike="noStrike">
                          <a:solidFill>
                            <a:srgbClr val="000000"/>
                          </a:solidFill>
                          <a:latin typeface="Calibri"/>
                        </a:rPr>
                        <a:t>2010 Qty</a:t>
                      </a:r>
                    </a:p>
                  </a:txBody>
                  <a:tcPr marL="9525" marR="9525" marT="9525" marB="0" anchor="b"/>
                </a:tc>
                <a:tc>
                  <a:txBody>
                    <a:bodyPr/>
                    <a:lstStyle/>
                    <a:p>
                      <a:pPr algn="l" fontAlgn="b"/>
                      <a:r>
                        <a:rPr lang="en-US" sz="1200" b="1" i="0" u="none" strike="noStrike">
                          <a:solidFill>
                            <a:srgbClr val="000000"/>
                          </a:solidFill>
                          <a:latin typeface="Calibri"/>
                        </a:rPr>
                        <a:t>2011 Qty</a:t>
                      </a:r>
                    </a:p>
                  </a:txBody>
                  <a:tcPr marL="9525" marR="9525" marT="9525" marB="0" anchor="b"/>
                </a:tc>
              </a:tr>
              <a:tr h="248062">
                <a:tc>
                  <a:txBody>
                    <a:bodyPr/>
                    <a:lstStyle/>
                    <a:p>
                      <a:pPr algn="l" fontAlgn="b"/>
                      <a:r>
                        <a:rPr lang="en-US" sz="1200" b="0" i="0" u="none" strike="noStrike">
                          <a:solidFill>
                            <a:srgbClr val="000000"/>
                          </a:solidFill>
                          <a:latin typeface="Calibri"/>
                        </a:rPr>
                        <a:t>01-506-5762</a:t>
                      </a:r>
                    </a:p>
                  </a:txBody>
                  <a:tcPr marL="9525" marR="9525" marT="9525" marB="0" anchor="b"/>
                </a:tc>
                <a:tc>
                  <a:txBody>
                    <a:bodyPr/>
                    <a:lstStyle/>
                    <a:p>
                      <a:pPr algn="l" fontAlgn="b"/>
                      <a:r>
                        <a:rPr lang="en-US" sz="1200" b="0" i="0" u="none" strike="noStrike">
                          <a:solidFill>
                            <a:srgbClr val="000000"/>
                          </a:solidFill>
                          <a:latin typeface="Calibri"/>
                        </a:rPr>
                        <a:t>M1000 HET Trailer</a:t>
                      </a:r>
                    </a:p>
                  </a:txBody>
                  <a:tcPr marL="9525" marR="9525" marT="9525" marB="0" anchor="b"/>
                </a:tc>
                <a:tc>
                  <a:txBody>
                    <a:bodyPr/>
                    <a:lstStyle/>
                    <a:p>
                      <a:pPr algn="r" fontAlgn="b"/>
                      <a:r>
                        <a:rPr lang="en-US" sz="1200" b="0" i="0" u="none" strike="noStrike">
                          <a:solidFill>
                            <a:srgbClr val="000000"/>
                          </a:solidFill>
                          <a:latin typeface="Calibri"/>
                        </a:rPr>
                        <a:t>11,845</a:t>
                      </a:r>
                    </a:p>
                  </a:txBody>
                  <a:tcPr marL="9525" marR="9525" marT="9525" marB="0" anchor="b"/>
                </a:tc>
                <a:tc>
                  <a:txBody>
                    <a:bodyPr/>
                    <a:lstStyle/>
                    <a:p>
                      <a:pPr algn="r" fontAlgn="b"/>
                      <a:r>
                        <a:rPr lang="en-US" sz="1200" b="0" i="0" u="none" strike="noStrike">
                          <a:solidFill>
                            <a:srgbClr val="000000"/>
                          </a:solidFill>
                          <a:latin typeface="Calibri"/>
                        </a:rPr>
                        <a:t>12,209</a:t>
                      </a:r>
                    </a:p>
                  </a:txBody>
                  <a:tcPr marL="9525" marR="9525" marT="9525" marB="0" anchor="b"/>
                </a:tc>
              </a:tr>
              <a:tr h="248062">
                <a:tc>
                  <a:txBody>
                    <a:bodyPr/>
                    <a:lstStyle/>
                    <a:p>
                      <a:pPr algn="l" fontAlgn="b"/>
                      <a:r>
                        <a:rPr lang="en-US" sz="1200" b="0" i="0" u="none" strike="noStrike">
                          <a:solidFill>
                            <a:srgbClr val="000000"/>
                          </a:solidFill>
                          <a:latin typeface="Calibri"/>
                        </a:rPr>
                        <a:t>01-493-5859</a:t>
                      </a:r>
                    </a:p>
                  </a:txBody>
                  <a:tcPr marL="9525" marR="9525" marT="9525" marB="0" anchor="b"/>
                </a:tc>
                <a:tc>
                  <a:txBody>
                    <a:bodyPr/>
                    <a:lstStyle/>
                    <a:p>
                      <a:pPr algn="l" fontAlgn="b"/>
                      <a:r>
                        <a:rPr lang="pt-BR" sz="1200" b="0" i="0" u="none" strike="noStrike">
                          <a:solidFill>
                            <a:srgbClr val="000000"/>
                          </a:solidFill>
                          <a:latin typeface="Calibri"/>
                        </a:rPr>
                        <a:t>HMMWV / M1101 Trailer L/R D</a:t>
                      </a:r>
                    </a:p>
                  </a:txBody>
                  <a:tcPr marL="9525" marR="9525" marT="9525" marB="0" anchor="b"/>
                </a:tc>
                <a:tc>
                  <a:txBody>
                    <a:bodyPr/>
                    <a:lstStyle/>
                    <a:p>
                      <a:pPr algn="r" fontAlgn="b"/>
                      <a:r>
                        <a:rPr lang="en-US" sz="1200" b="0" i="0" u="none" strike="noStrike">
                          <a:solidFill>
                            <a:srgbClr val="000000"/>
                          </a:solidFill>
                          <a:latin typeface="Calibri"/>
                        </a:rPr>
                        <a:t>12,914</a:t>
                      </a:r>
                    </a:p>
                  </a:txBody>
                  <a:tcPr marL="9525" marR="9525" marT="9525" marB="0" anchor="b"/>
                </a:tc>
                <a:tc>
                  <a:txBody>
                    <a:bodyPr/>
                    <a:lstStyle/>
                    <a:p>
                      <a:pPr algn="r" fontAlgn="b"/>
                      <a:r>
                        <a:rPr lang="en-US" sz="1200" b="0" i="0" u="none" strike="noStrike">
                          <a:solidFill>
                            <a:srgbClr val="000000"/>
                          </a:solidFill>
                          <a:latin typeface="Calibri"/>
                        </a:rPr>
                        <a:t>10,305</a:t>
                      </a:r>
                    </a:p>
                  </a:txBody>
                  <a:tcPr marL="9525" marR="9525" marT="9525" marB="0" anchor="b"/>
                </a:tc>
              </a:tr>
              <a:tr h="357277">
                <a:tc>
                  <a:txBody>
                    <a:bodyPr/>
                    <a:lstStyle/>
                    <a:p>
                      <a:pPr algn="l" fontAlgn="b"/>
                      <a:r>
                        <a:rPr lang="en-US" sz="1200" b="0" i="0" u="none" strike="noStrike">
                          <a:solidFill>
                            <a:srgbClr val="000000"/>
                          </a:solidFill>
                          <a:latin typeface="Calibri"/>
                        </a:rPr>
                        <a:t>01-506-2715</a:t>
                      </a:r>
                    </a:p>
                  </a:txBody>
                  <a:tcPr marL="9525" marR="9525" marT="9525" marB="0" anchor="b"/>
                </a:tc>
                <a:tc>
                  <a:txBody>
                    <a:bodyPr/>
                    <a:lstStyle/>
                    <a:p>
                      <a:pPr algn="l" fontAlgn="b"/>
                      <a:r>
                        <a:rPr lang="nl-NL" sz="1200" b="0" i="0" u="none" strike="noStrike" dirty="0">
                          <a:solidFill>
                            <a:srgbClr val="000000"/>
                          </a:solidFill>
                          <a:latin typeface="Calibri"/>
                        </a:rPr>
                        <a:t>M1070/74/75 PLS/HET Truck w CTIS</a:t>
                      </a:r>
                    </a:p>
                  </a:txBody>
                  <a:tcPr marL="9525" marR="9525" marT="9525" marB="0" anchor="b"/>
                </a:tc>
                <a:tc>
                  <a:txBody>
                    <a:bodyPr/>
                    <a:lstStyle/>
                    <a:p>
                      <a:pPr algn="r" fontAlgn="b"/>
                      <a:r>
                        <a:rPr lang="en-US" sz="1200" b="0" i="0" u="none" strike="noStrike">
                          <a:solidFill>
                            <a:srgbClr val="000000"/>
                          </a:solidFill>
                          <a:latin typeface="Calibri"/>
                        </a:rPr>
                        <a:t>4,123</a:t>
                      </a:r>
                    </a:p>
                  </a:txBody>
                  <a:tcPr marL="9525" marR="9525" marT="9525" marB="0" anchor="b"/>
                </a:tc>
                <a:tc>
                  <a:txBody>
                    <a:bodyPr/>
                    <a:lstStyle/>
                    <a:p>
                      <a:pPr algn="r" fontAlgn="b"/>
                      <a:r>
                        <a:rPr lang="en-US" sz="1200" b="0" i="0" u="none" strike="noStrike">
                          <a:solidFill>
                            <a:srgbClr val="000000"/>
                          </a:solidFill>
                          <a:latin typeface="Calibri"/>
                        </a:rPr>
                        <a:t>5,101</a:t>
                      </a:r>
                    </a:p>
                  </a:txBody>
                  <a:tcPr marL="9525" marR="9525" marT="9525" marB="0" anchor="b"/>
                </a:tc>
              </a:tr>
              <a:tr h="394143">
                <a:tc>
                  <a:txBody>
                    <a:bodyPr/>
                    <a:lstStyle/>
                    <a:p>
                      <a:pPr algn="l" fontAlgn="b"/>
                      <a:r>
                        <a:rPr lang="en-US" sz="1200" b="0" i="0" u="none" strike="noStrike">
                          <a:solidFill>
                            <a:srgbClr val="000000"/>
                          </a:solidFill>
                          <a:latin typeface="Calibri"/>
                        </a:rPr>
                        <a:t>01-477-1660</a:t>
                      </a:r>
                    </a:p>
                  </a:txBody>
                  <a:tcPr marL="9525" marR="9525" marT="9525" marB="0" anchor="b"/>
                </a:tc>
                <a:tc>
                  <a:txBody>
                    <a:bodyPr/>
                    <a:lstStyle/>
                    <a:p>
                      <a:pPr algn="l" fontAlgn="b"/>
                      <a:r>
                        <a:rPr lang="en-US" sz="1200" b="0" i="0" u="none" strike="noStrike">
                          <a:solidFill>
                            <a:srgbClr val="000000"/>
                          </a:solidFill>
                          <a:latin typeface="Calibri"/>
                        </a:rPr>
                        <a:t>M977 HEMTT w/o CTIS</a:t>
                      </a:r>
                    </a:p>
                  </a:txBody>
                  <a:tcPr marL="9525" marR="9525" marT="9525" marB="0" anchor="b"/>
                </a:tc>
                <a:tc>
                  <a:txBody>
                    <a:bodyPr/>
                    <a:lstStyle/>
                    <a:p>
                      <a:pPr algn="r" fontAlgn="b"/>
                      <a:r>
                        <a:rPr lang="en-US" sz="1200" b="0" i="0" u="none" strike="noStrike">
                          <a:solidFill>
                            <a:srgbClr val="000000"/>
                          </a:solidFill>
                          <a:latin typeface="Calibri"/>
                        </a:rPr>
                        <a:t>6,613</a:t>
                      </a:r>
                    </a:p>
                  </a:txBody>
                  <a:tcPr marL="9525" marR="9525" marT="9525" marB="0" anchor="b"/>
                </a:tc>
                <a:tc>
                  <a:txBody>
                    <a:bodyPr/>
                    <a:lstStyle/>
                    <a:p>
                      <a:pPr algn="r" fontAlgn="b"/>
                      <a:r>
                        <a:rPr lang="en-US" sz="1200" b="0" i="0" u="none" strike="noStrike">
                          <a:solidFill>
                            <a:srgbClr val="000000"/>
                          </a:solidFill>
                          <a:latin typeface="Calibri"/>
                        </a:rPr>
                        <a:t>4,978</a:t>
                      </a:r>
                    </a:p>
                  </a:txBody>
                  <a:tcPr marL="9525" marR="9525" marT="9525" marB="0" anchor="b"/>
                </a:tc>
              </a:tr>
              <a:tr h="248062">
                <a:tc>
                  <a:txBody>
                    <a:bodyPr/>
                    <a:lstStyle/>
                    <a:p>
                      <a:pPr algn="l" fontAlgn="b"/>
                      <a:r>
                        <a:rPr lang="en-US" sz="1200" b="0" i="0" u="none" strike="noStrike">
                          <a:solidFill>
                            <a:srgbClr val="000000"/>
                          </a:solidFill>
                          <a:latin typeface="Calibri"/>
                        </a:rPr>
                        <a:t>01-565-2137</a:t>
                      </a:r>
                    </a:p>
                  </a:txBody>
                  <a:tcPr marL="9525" marR="9525" marT="9525" marB="0" anchor="b"/>
                </a:tc>
                <a:tc>
                  <a:txBody>
                    <a:bodyPr/>
                    <a:lstStyle/>
                    <a:p>
                      <a:pPr algn="l" fontAlgn="b"/>
                      <a:r>
                        <a:rPr lang="en-US" sz="1200" b="0" i="0" u="none" strike="noStrike">
                          <a:solidFill>
                            <a:srgbClr val="000000"/>
                          </a:solidFill>
                          <a:latin typeface="Calibri"/>
                        </a:rPr>
                        <a:t>BAE TVS Caiman PLUS</a:t>
                      </a:r>
                    </a:p>
                  </a:txBody>
                  <a:tcPr marL="9525" marR="9525" marT="9525" marB="0" anchor="b"/>
                </a:tc>
                <a:tc>
                  <a:txBody>
                    <a:bodyPr/>
                    <a:lstStyle/>
                    <a:p>
                      <a:pPr algn="r" fontAlgn="b"/>
                      <a:r>
                        <a:rPr lang="en-US" sz="1200" b="0" i="0" u="none" strike="noStrike">
                          <a:solidFill>
                            <a:srgbClr val="000000"/>
                          </a:solidFill>
                          <a:latin typeface="Calibri"/>
                        </a:rPr>
                        <a:t>1,876</a:t>
                      </a:r>
                    </a:p>
                  </a:txBody>
                  <a:tcPr marL="9525" marR="9525" marT="9525" marB="0" anchor="b"/>
                </a:tc>
                <a:tc>
                  <a:txBody>
                    <a:bodyPr/>
                    <a:lstStyle/>
                    <a:p>
                      <a:pPr algn="r" fontAlgn="b"/>
                      <a:r>
                        <a:rPr lang="en-US" sz="1200" b="0" i="0" u="none" strike="noStrike">
                          <a:solidFill>
                            <a:srgbClr val="000000"/>
                          </a:solidFill>
                          <a:latin typeface="Calibri"/>
                        </a:rPr>
                        <a:t>4,429</a:t>
                      </a:r>
                    </a:p>
                  </a:txBody>
                  <a:tcPr marL="9525" marR="9525" marT="9525" marB="0" anchor="b"/>
                </a:tc>
              </a:tr>
              <a:tr h="531382">
                <a:tc>
                  <a:txBody>
                    <a:bodyPr/>
                    <a:lstStyle/>
                    <a:p>
                      <a:pPr algn="l" fontAlgn="b"/>
                      <a:r>
                        <a:rPr lang="en-US" sz="1200" b="0" i="0" u="none" strike="noStrike">
                          <a:solidFill>
                            <a:srgbClr val="000000"/>
                          </a:solidFill>
                          <a:latin typeface="Calibri"/>
                        </a:rPr>
                        <a:t>01-558-2138</a:t>
                      </a:r>
                    </a:p>
                  </a:txBody>
                  <a:tcPr marL="9525" marR="9525" marT="9525" marB="0" anchor="b"/>
                </a:tc>
                <a:tc>
                  <a:txBody>
                    <a:bodyPr/>
                    <a:lstStyle/>
                    <a:p>
                      <a:pPr algn="l" fontAlgn="b"/>
                      <a:r>
                        <a:rPr lang="en-US" sz="1200" b="0" i="0" u="none" strike="noStrike">
                          <a:solidFill>
                            <a:srgbClr val="000000"/>
                          </a:solidFill>
                          <a:latin typeface="Calibri"/>
                        </a:rPr>
                        <a:t>HMMWV / M1101 Trailer L/R D (24 Bolt Rim w/ Michelin Baja / Goodyear MTR tire)</a:t>
                      </a:r>
                    </a:p>
                  </a:txBody>
                  <a:tcPr marL="9525" marR="9525" marT="9525" marB="0" anchor="b"/>
                </a:tc>
                <a:tc>
                  <a:txBody>
                    <a:bodyPr/>
                    <a:lstStyle/>
                    <a:p>
                      <a:pPr algn="r" fontAlgn="b"/>
                      <a:r>
                        <a:rPr lang="en-US" sz="1200" b="0" i="0" u="none" strike="noStrike">
                          <a:solidFill>
                            <a:srgbClr val="000000"/>
                          </a:solidFill>
                          <a:latin typeface="Calibri"/>
                        </a:rPr>
                        <a:t>6,571</a:t>
                      </a:r>
                    </a:p>
                  </a:txBody>
                  <a:tcPr marL="9525" marR="9525" marT="9525" marB="0" anchor="b"/>
                </a:tc>
                <a:tc>
                  <a:txBody>
                    <a:bodyPr/>
                    <a:lstStyle/>
                    <a:p>
                      <a:pPr algn="r" fontAlgn="b"/>
                      <a:r>
                        <a:rPr lang="en-US" sz="1200" b="0" i="0" u="none" strike="noStrike">
                          <a:solidFill>
                            <a:srgbClr val="000000"/>
                          </a:solidFill>
                          <a:latin typeface="Calibri"/>
                        </a:rPr>
                        <a:t>4,366</a:t>
                      </a:r>
                    </a:p>
                  </a:txBody>
                  <a:tcPr marL="9525" marR="9525" marT="9525" marB="0" anchor="b"/>
                </a:tc>
              </a:tr>
              <a:tr h="248062">
                <a:tc>
                  <a:txBody>
                    <a:bodyPr/>
                    <a:lstStyle/>
                    <a:p>
                      <a:pPr algn="l" fontAlgn="b"/>
                      <a:r>
                        <a:rPr lang="en-US" sz="1200" b="0" i="0" u="none" strike="noStrike">
                          <a:solidFill>
                            <a:srgbClr val="000000"/>
                          </a:solidFill>
                          <a:latin typeface="Calibri"/>
                        </a:rPr>
                        <a:t>01-500-4619</a:t>
                      </a:r>
                    </a:p>
                  </a:txBody>
                  <a:tcPr marL="9525" marR="9525" marT="9525" marB="0" anchor="b"/>
                </a:tc>
                <a:tc>
                  <a:txBody>
                    <a:bodyPr/>
                    <a:lstStyle/>
                    <a:p>
                      <a:pPr algn="l" fontAlgn="b"/>
                      <a:r>
                        <a:rPr lang="en-US" sz="1200" b="0" i="0" u="none" strike="noStrike">
                          <a:solidFill>
                            <a:srgbClr val="000000"/>
                          </a:solidFill>
                          <a:latin typeface="Calibri"/>
                        </a:rPr>
                        <a:t>M1083/84/85 FMTV</a:t>
                      </a:r>
                    </a:p>
                  </a:txBody>
                  <a:tcPr marL="9525" marR="9525" marT="9525" marB="0" anchor="b"/>
                </a:tc>
                <a:tc>
                  <a:txBody>
                    <a:bodyPr/>
                    <a:lstStyle/>
                    <a:p>
                      <a:pPr algn="r" fontAlgn="b"/>
                      <a:r>
                        <a:rPr lang="en-US" sz="1200" b="0" i="0" u="none" strike="noStrike">
                          <a:solidFill>
                            <a:srgbClr val="000000"/>
                          </a:solidFill>
                          <a:latin typeface="Calibri"/>
                        </a:rPr>
                        <a:t>5,486</a:t>
                      </a:r>
                    </a:p>
                  </a:txBody>
                  <a:tcPr marL="9525" marR="9525" marT="9525" marB="0" anchor="b"/>
                </a:tc>
                <a:tc>
                  <a:txBody>
                    <a:bodyPr/>
                    <a:lstStyle/>
                    <a:p>
                      <a:pPr algn="r" fontAlgn="b"/>
                      <a:r>
                        <a:rPr lang="en-US" sz="1200" b="0" i="0" u="none" strike="noStrike">
                          <a:solidFill>
                            <a:srgbClr val="000000"/>
                          </a:solidFill>
                          <a:latin typeface="Calibri"/>
                        </a:rPr>
                        <a:t>4,269</a:t>
                      </a:r>
                    </a:p>
                  </a:txBody>
                  <a:tcPr marL="9525" marR="9525" marT="9525" marB="0" anchor="b"/>
                </a:tc>
              </a:tr>
              <a:tr h="531382">
                <a:tc>
                  <a:txBody>
                    <a:bodyPr/>
                    <a:lstStyle/>
                    <a:p>
                      <a:pPr algn="l" fontAlgn="b"/>
                      <a:r>
                        <a:rPr lang="en-US" sz="1200" b="0" i="0" u="none" strike="noStrike">
                          <a:solidFill>
                            <a:srgbClr val="000000"/>
                          </a:solidFill>
                          <a:latin typeface="Calibri"/>
                        </a:rPr>
                        <a:t>01-563-8620</a:t>
                      </a:r>
                    </a:p>
                  </a:txBody>
                  <a:tcPr marL="9525" marR="9525" marT="9525" marB="0" anchor="b"/>
                </a:tc>
                <a:tc>
                  <a:txBody>
                    <a:bodyPr/>
                    <a:lstStyle/>
                    <a:p>
                      <a:pPr algn="l" fontAlgn="b"/>
                      <a:r>
                        <a:rPr lang="en-US" sz="1200" b="0" i="0" u="none" strike="noStrike">
                          <a:solidFill>
                            <a:srgbClr val="000000"/>
                          </a:solidFill>
                          <a:latin typeface="Calibri"/>
                        </a:rPr>
                        <a:t>HMMWV / M1101 Trailer L/R E (24 or 20 Bolt Rim w/ Goodyear MTR tire / Michelin Baja T/A)</a:t>
                      </a:r>
                    </a:p>
                  </a:txBody>
                  <a:tcPr marL="9525" marR="9525" marT="9525" marB="0" anchor="b"/>
                </a:tc>
                <a:tc>
                  <a:txBody>
                    <a:bodyPr/>
                    <a:lstStyle/>
                    <a:p>
                      <a:pPr algn="r" fontAlgn="b"/>
                      <a:r>
                        <a:rPr lang="en-US" sz="1200" b="0" i="0" u="none" strike="noStrike">
                          <a:solidFill>
                            <a:srgbClr val="000000"/>
                          </a:solidFill>
                          <a:latin typeface="Calibri"/>
                        </a:rPr>
                        <a:t>5,541</a:t>
                      </a:r>
                    </a:p>
                  </a:txBody>
                  <a:tcPr marL="9525" marR="9525" marT="9525" marB="0" anchor="b"/>
                </a:tc>
                <a:tc>
                  <a:txBody>
                    <a:bodyPr/>
                    <a:lstStyle/>
                    <a:p>
                      <a:pPr algn="r" fontAlgn="b"/>
                      <a:r>
                        <a:rPr lang="en-US" sz="1200" b="0" i="0" u="none" strike="noStrike">
                          <a:solidFill>
                            <a:srgbClr val="000000"/>
                          </a:solidFill>
                          <a:latin typeface="Calibri"/>
                        </a:rPr>
                        <a:t>4,085</a:t>
                      </a:r>
                    </a:p>
                  </a:txBody>
                  <a:tcPr marL="9525" marR="9525" marT="9525" marB="0" anchor="b"/>
                </a:tc>
              </a:tr>
              <a:tr h="357277">
                <a:tc>
                  <a:txBody>
                    <a:bodyPr/>
                    <a:lstStyle/>
                    <a:p>
                      <a:pPr algn="l" fontAlgn="b"/>
                      <a:r>
                        <a:rPr lang="en-US" sz="1200" b="0" i="0" u="none" strike="noStrike">
                          <a:solidFill>
                            <a:srgbClr val="000000"/>
                          </a:solidFill>
                          <a:latin typeface="Calibri"/>
                        </a:rPr>
                        <a:t>01-555-5456</a:t>
                      </a:r>
                    </a:p>
                  </a:txBody>
                  <a:tcPr marL="9525" marR="9525" marT="9525" marB="0" anchor="b"/>
                </a:tc>
                <a:tc>
                  <a:txBody>
                    <a:bodyPr/>
                    <a:lstStyle/>
                    <a:p>
                      <a:pPr algn="l" fontAlgn="b"/>
                      <a:r>
                        <a:rPr lang="en-US" sz="1200" b="0" i="0" u="none" strike="noStrike">
                          <a:solidFill>
                            <a:srgbClr val="000000"/>
                          </a:solidFill>
                          <a:latin typeface="Calibri"/>
                        </a:rPr>
                        <a:t>Navistar MaxxPro &amp; MaxxPro PLUS (Front Axle)</a:t>
                      </a:r>
                    </a:p>
                  </a:txBody>
                  <a:tcPr marL="9525" marR="9525" marT="9525" marB="0" anchor="b"/>
                </a:tc>
                <a:tc>
                  <a:txBody>
                    <a:bodyPr/>
                    <a:lstStyle/>
                    <a:p>
                      <a:pPr algn="r" fontAlgn="b"/>
                      <a:r>
                        <a:rPr lang="en-US" sz="1200" b="0" i="0" u="none" strike="noStrike">
                          <a:solidFill>
                            <a:srgbClr val="000000"/>
                          </a:solidFill>
                          <a:latin typeface="Calibri"/>
                        </a:rPr>
                        <a:t>3,167</a:t>
                      </a:r>
                    </a:p>
                  </a:txBody>
                  <a:tcPr marL="9525" marR="9525" marT="9525" marB="0" anchor="b"/>
                </a:tc>
                <a:tc>
                  <a:txBody>
                    <a:bodyPr/>
                    <a:lstStyle/>
                    <a:p>
                      <a:pPr algn="r" fontAlgn="b"/>
                      <a:r>
                        <a:rPr lang="en-US" sz="1200" b="0" i="0" u="none" strike="noStrike">
                          <a:solidFill>
                            <a:srgbClr val="000000"/>
                          </a:solidFill>
                          <a:latin typeface="Calibri"/>
                        </a:rPr>
                        <a:t>2,215</a:t>
                      </a:r>
                    </a:p>
                  </a:txBody>
                  <a:tcPr marL="9525" marR="9525" marT="9525" marB="0" anchor="b"/>
                </a:tc>
              </a:tr>
              <a:tr h="248062">
                <a:tc>
                  <a:txBody>
                    <a:bodyPr/>
                    <a:lstStyle/>
                    <a:p>
                      <a:pPr algn="l" fontAlgn="b"/>
                      <a:r>
                        <a:rPr lang="en-US" sz="1200" b="0" i="0" u="none" strike="noStrike">
                          <a:solidFill>
                            <a:srgbClr val="000000"/>
                          </a:solidFill>
                          <a:latin typeface="Calibri"/>
                        </a:rPr>
                        <a:t>01-565-5657</a:t>
                      </a:r>
                    </a:p>
                  </a:txBody>
                  <a:tcPr marL="9525" marR="9525" marT="9525" marB="0" anchor="b"/>
                </a:tc>
                <a:tc>
                  <a:txBody>
                    <a:bodyPr/>
                    <a:lstStyle/>
                    <a:p>
                      <a:pPr algn="l" fontAlgn="b"/>
                      <a:r>
                        <a:rPr lang="en-US" sz="1200" b="0" i="0" u="none" strike="noStrike">
                          <a:solidFill>
                            <a:srgbClr val="000000"/>
                          </a:solidFill>
                          <a:latin typeface="Calibri"/>
                        </a:rPr>
                        <a:t>Navistar MaxxPro PLUS (Rear Axle)</a:t>
                      </a:r>
                    </a:p>
                  </a:txBody>
                  <a:tcPr marL="9525" marR="9525" marT="9525" marB="0" anchor="b"/>
                </a:tc>
                <a:tc>
                  <a:txBody>
                    <a:bodyPr/>
                    <a:lstStyle/>
                    <a:p>
                      <a:pPr algn="r" fontAlgn="b"/>
                      <a:r>
                        <a:rPr lang="en-US" sz="1200" b="0" i="0" u="none" strike="noStrike">
                          <a:solidFill>
                            <a:srgbClr val="000000"/>
                          </a:solidFill>
                          <a:latin typeface="Calibri"/>
                        </a:rPr>
                        <a:t>2,148</a:t>
                      </a:r>
                    </a:p>
                  </a:txBody>
                  <a:tcPr marL="9525" marR="9525" marT="9525" marB="0" anchor="b"/>
                </a:tc>
                <a:tc>
                  <a:txBody>
                    <a:bodyPr/>
                    <a:lstStyle/>
                    <a:p>
                      <a:pPr algn="r" fontAlgn="b"/>
                      <a:r>
                        <a:rPr lang="en-US" sz="1200" b="0" i="0" u="none" strike="noStrike">
                          <a:solidFill>
                            <a:srgbClr val="000000"/>
                          </a:solidFill>
                          <a:latin typeface="Calibri"/>
                        </a:rPr>
                        <a:t>2,044</a:t>
                      </a:r>
                    </a:p>
                  </a:txBody>
                  <a:tcPr marL="9525" marR="9525" marT="9525" marB="0" anchor="b"/>
                </a:tc>
              </a:tr>
              <a:tr h="394143">
                <a:tc>
                  <a:txBody>
                    <a:bodyPr/>
                    <a:lstStyle/>
                    <a:p>
                      <a:pPr algn="l" fontAlgn="b"/>
                      <a:r>
                        <a:rPr lang="en-US" sz="1200" b="0" i="0" u="none" strike="noStrike">
                          <a:solidFill>
                            <a:srgbClr val="000000"/>
                          </a:solidFill>
                          <a:latin typeface="Calibri"/>
                        </a:rPr>
                        <a:t>01-555-4749</a:t>
                      </a:r>
                    </a:p>
                  </a:txBody>
                  <a:tcPr marL="9525" marR="9525" marT="9525" marB="0" anchor="b"/>
                </a:tc>
                <a:tc>
                  <a:txBody>
                    <a:bodyPr/>
                    <a:lstStyle/>
                    <a:p>
                      <a:pPr algn="l" fontAlgn="b"/>
                      <a:r>
                        <a:rPr lang="en-US" sz="1200" b="0" i="0" u="none" strike="noStrike">
                          <a:solidFill>
                            <a:srgbClr val="000000"/>
                          </a:solidFill>
                          <a:latin typeface="Calibri"/>
                        </a:rPr>
                        <a:t>BAE TVS Caiman</a:t>
                      </a:r>
                    </a:p>
                  </a:txBody>
                  <a:tcPr marL="9525" marR="9525" marT="9525" marB="0" anchor="b"/>
                </a:tc>
                <a:tc>
                  <a:txBody>
                    <a:bodyPr/>
                    <a:lstStyle/>
                    <a:p>
                      <a:pPr algn="r" fontAlgn="b"/>
                      <a:r>
                        <a:rPr lang="en-US" sz="1200" b="0" i="0" u="none" strike="noStrike">
                          <a:solidFill>
                            <a:srgbClr val="000000"/>
                          </a:solidFill>
                          <a:latin typeface="Calibri"/>
                        </a:rPr>
                        <a:t>2,940</a:t>
                      </a:r>
                    </a:p>
                  </a:txBody>
                  <a:tcPr marL="9525" marR="9525" marT="9525" marB="0" anchor="b"/>
                </a:tc>
                <a:tc>
                  <a:txBody>
                    <a:bodyPr/>
                    <a:lstStyle/>
                    <a:p>
                      <a:pPr algn="r" fontAlgn="b"/>
                      <a:r>
                        <a:rPr lang="en-US" sz="1200" b="0" i="0" u="none" strike="noStrike">
                          <a:solidFill>
                            <a:srgbClr val="000000"/>
                          </a:solidFill>
                          <a:latin typeface="Calibri"/>
                        </a:rPr>
                        <a:t>1,732</a:t>
                      </a:r>
                    </a:p>
                  </a:txBody>
                  <a:tcPr marL="9525" marR="9525" marT="9525" marB="0" anchor="b"/>
                </a:tc>
              </a:tr>
              <a:tr h="586213">
                <a:tc>
                  <a:txBody>
                    <a:bodyPr/>
                    <a:lstStyle/>
                    <a:p>
                      <a:pPr algn="l" fontAlgn="b"/>
                      <a:r>
                        <a:rPr lang="en-US" sz="1200" b="0" i="0" u="none" strike="noStrike">
                          <a:solidFill>
                            <a:srgbClr val="000000"/>
                          </a:solidFill>
                          <a:latin typeface="Calibri"/>
                        </a:rPr>
                        <a:t>01-506-7646</a:t>
                      </a:r>
                    </a:p>
                  </a:txBody>
                  <a:tcPr marL="9525" marR="9525" marT="9525" marB="0" anchor="b"/>
                </a:tc>
                <a:tc>
                  <a:txBody>
                    <a:bodyPr/>
                    <a:lstStyle/>
                    <a:p>
                      <a:pPr algn="l" fontAlgn="b"/>
                      <a:r>
                        <a:rPr lang="en-US" sz="1200" b="0" i="0" u="none" strike="noStrike">
                          <a:solidFill>
                            <a:srgbClr val="000000"/>
                          </a:solidFill>
                          <a:latin typeface="Calibri"/>
                        </a:rPr>
                        <a:t>M870A1 Trailer</a:t>
                      </a:r>
                    </a:p>
                  </a:txBody>
                  <a:tcPr marL="9525" marR="9525" marT="9525" marB="0" anchor="b"/>
                </a:tc>
                <a:tc>
                  <a:txBody>
                    <a:bodyPr/>
                    <a:lstStyle/>
                    <a:p>
                      <a:pPr algn="r" fontAlgn="b"/>
                      <a:r>
                        <a:rPr lang="en-US" sz="1200" b="0" i="0" u="none" strike="noStrike">
                          <a:solidFill>
                            <a:srgbClr val="000000"/>
                          </a:solidFill>
                          <a:latin typeface="Calibri"/>
                        </a:rPr>
                        <a:t>1,739</a:t>
                      </a:r>
                    </a:p>
                  </a:txBody>
                  <a:tcPr marL="9525" marR="9525" marT="9525" marB="0" anchor="b"/>
                </a:tc>
                <a:tc>
                  <a:txBody>
                    <a:bodyPr/>
                    <a:lstStyle/>
                    <a:p>
                      <a:pPr algn="r" fontAlgn="b"/>
                      <a:r>
                        <a:rPr lang="en-US" sz="1200" b="0" i="0" u="none" strike="noStrike">
                          <a:solidFill>
                            <a:srgbClr val="000000"/>
                          </a:solidFill>
                          <a:latin typeface="Calibri"/>
                        </a:rPr>
                        <a:t>1,669</a:t>
                      </a:r>
                    </a:p>
                  </a:txBody>
                  <a:tcPr marL="9525" marR="9525" marT="9525" marB="0" anchor="b"/>
                </a:tc>
              </a:tr>
              <a:tr h="586213">
                <a:tc>
                  <a:txBody>
                    <a:bodyPr/>
                    <a:lstStyle/>
                    <a:p>
                      <a:pPr algn="l" fontAlgn="b"/>
                      <a:r>
                        <a:rPr lang="en-US" sz="1200" b="0" i="0" u="none" strike="noStrike">
                          <a:solidFill>
                            <a:srgbClr val="000000"/>
                          </a:solidFill>
                          <a:latin typeface="Calibri"/>
                        </a:rPr>
                        <a:t>01-506-7243</a:t>
                      </a:r>
                    </a:p>
                  </a:txBody>
                  <a:tcPr marL="9525" marR="9525" marT="9525" marB="0" anchor="b"/>
                </a:tc>
                <a:tc>
                  <a:txBody>
                    <a:bodyPr/>
                    <a:lstStyle/>
                    <a:p>
                      <a:pPr algn="l" fontAlgn="b"/>
                      <a:r>
                        <a:rPr lang="en-US" sz="1200" b="0" i="0" u="none" strike="noStrike">
                          <a:solidFill>
                            <a:srgbClr val="000000"/>
                          </a:solidFill>
                          <a:latin typeface="Calibri"/>
                        </a:rPr>
                        <a:t>M923A1 &amp; M939A1/A2</a:t>
                      </a:r>
                    </a:p>
                  </a:txBody>
                  <a:tcPr marL="9525" marR="9525" marT="9525" marB="0" anchor="b"/>
                </a:tc>
                <a:tc>
                  <a:txBody>
                    <a:bodyPr/>
                    <a:lstStyle/>
                    <a:p>
                      <a:pPr algn="r" fontAlgn="b"/>
                      <a:r>
                        <a:rPr lang="en-US" sz="1200" b="0" i="0" u="none" strike="noStrike">
                          <a:solidFill>
                            <a:srgbClr val="000000"/>
                          </a:solidFill>
                          <a:latin typeface="Calibri"/>
                        </a:rPr>
                        <a:t>2,553</a:t>
                      </a:r>
                    </a:p>
                  </a:txBody>
                  <a:tcPr marL="9525" marR="9525" marT="9525" marB="0" anchor="b"/>
                </a:tc>
                <a:tc>
                  <a:txBody>
                    <a:bodyPr/>
                    <a:lstStyle/>
                    <a:p>
                      <a:pPr algn="r" fontAlgn="b"/>
                      <a:r>
                        <a:rPr lang="en-US" sz="1200" b="0" i="0" u="none" strike="noStrike">
                          <a:solidFill>
                            <a:srgbClr val="000000"/>
                          </a:solidFill>
                          <a:latin typeface="Calibri"/>
                        </a:rPr>
                        <a:t>1,611</a:t>
                      </a:r>
                    </a:p>
                  </a:txBody>
                  <a:tcPr marL="9525" marR="9525" marT="9525" marB="0" anchor="b"/>
                </a:tc>
              </a:tr>
              <a:tr h="248062">
                <a:tc>
                  <a:txBody>
                    <a:bodyPr/>
                    <a:lstStyle/>
                    <a:p>
                      <a:pPr algn="l" fontAlgn="b"/>
                      <a:r>
                        <a:rPr lang="en-US" sz="1200" b="0" i="0" u="none" strike="noStrike">
                          <a:solidFill>
                            <a:srgbClr val="000000"/>
                          </a:solidFill>
                          <a:latin typeface="Calibri"/>
                        </a:rPr>
                        <a:t>01-547-4136</a:t>
                      </a:r>
                    </a:p>
                  </a:txBody>
                  <a:tcPr marL="9525" marR="9525" marT="9525" marB="0" anchor="b"/>
                </a:tc>
                <a:tc>
                  <a:txBody>
                    <a:bodyPr/>
                    <a:lstStyle/>
                    <a:p>
                      <a:pPr algn="l" fontAlgn="b"/>
                      <a:r>
                        <a:rPr lang="en-US" sz="1200" b="0" i="0" u="none" strike="noStrike">
                          <a:solidFill>
                            <a:srgbClr val="000000"/>
                          </a:solidFill>
                          <a:latin typeface="Calibri"/>
                        </a:rPr>
                        <a:t>M872 Trailer Series</a:t>
                      </a:r>
                    </a:p>
                  </a:txBody>
                  <a:tcPr marL="9525" marR="9525" marT="9525" marB="0" anchor="b"/>
                </a:tc>
                <a:tc>
                  <a:txBody>
                    <a:bodyPr/>
                    <a:lstStyle/>
                    <a:p>
                      <a:pPr algn="r" fontAlgn="b"/>
                      <a:r>
                        <a:rPr lang="en-US" sz="1200" b="0" i="0" u="none" strike="noStrike">
                          <a:solidFill>
                            <a:srgbClr val="000000"/>
                          </a:solidFill>
                          <a:latin typeface="Calibri"/>
                        </a:rPr>
                        <a:t>1,392</a:t>
                      </a:r>
                    </a:p>
                  </a:txBody>
                  <a:tcPr marL="9525" marR="9525" marT="9525" marB="0" anchor="b"/>
                </a:tc>
                <a:tc>
                  <a:txBody>
                    <a:bodyPr/>
                    <a:lstStyle/>
                    <a:p>
                      <a:pPr algn="r" fontAlgn="b"/>
                      <a:r>
                        <a:rPr lang="en-US" sz="1200" b="0" i="0" u="none" strike="noStrike">
                          <a:solidFill>
                            <a:srgbClr val="000000"/>
                          </a:solidFill>
                          <a:latin typeface="Calibri"/>
                        </a:rPr>
                        <a:t>1,601</a:t>
                      </a:r>
                    </a:p>
                  </a:txBody>
                  <a:tcPr marL="9525" marR="9525" marT="9525" marB="0" anchor="b"/>
                </a:tc>
              </a:tr>
              <a:tr h="355437">
                <a:tc>
                  <a:txBody>
                    <a:bodyPr/>
                    <a:lstStyle/>
                    <a:p>
                      <a:pPr algn="l" fontAlgn="b"/>
                      <a:r>
                        <a:rPr lang="en-US" sz="1200" b="0" i="0" u="none" strike="noStrike">
                          <a:solidFill>
                            <a:srgbClr val="000000"/>
                          </a:solidFill>
                          <a:latin typeface="Calibri"/>
                        </a:rPr>
                        <a:t>01-506-4128</a:t>
                      </a:r>
                    </a:p>
                  </a:txBody>
                  <a:tcPr marL="9525" marR="9525" marT="9525" marB="0" anchor="b"/>
                </a:tc>
                <a:tc>
                  <a:txBody>
                    <a:bodyPr/>
                    <a:lstStyle/>
                    <a:p>
                      <a:pPr algn="l" fontAlgn="b"/>
                      <a:r>
                        <a:rPr lang="en-US" sz="1200" b="0" i="0" u="none" strike="noStrike">
                          <a:solidFill>
                            <a:srgbClr val="000000"/>
                          </a:solidFill>
                          <a:latin typeface="Calibri"/>
                        </a:rPr>
                        <a:t>M915A3</a:t>
                      </a:r>
                    </a:p>
                  </a:txBody>
                  <a:tcPr marL="9525" marR="9525" marT="9525" marB="0" anchor="b"/>
                </a:tc>
                <a:tc>
                  <a:txBody>
                    <a:bodyPr/>
                    <a:lstStyle/>
                    <a:p>
                      <a:pPr algn="r" fontAlgn="b"/>
                      <a:r>
                        <a:rPr lang="en-US" sz="1200" b="0" i="0" u="none" strike="noStrike">
                          <a:solidFill>
                            <a:srgbClr val="000000"/>
                          </a:solidFill>
                          <a:latin typeface="Calibri"/>
                        </a:rPr>
                        <a:t>1,089</a:t>
                      </a:r>
                    </a:p>
                  </a:txBody>
                  <a:tcPr marL="9525" marR="9525" marT="9525" marB="0" anchor="b"/>
                </a:tc>
                <a:tc>
                  <a:txBody>
                    <a:bodyPr/>
                    <a:lstStyle/>
                    <a:p>
                      <a:pPr algn="r" fontAlgn="b"/>
                      <a:r>
                        <a:rPr lang="en-US" sz="1200" b="0" i="0" u="none" strike="noStrike" dirty="0">
                          <a:solidFill>
                            <a:srgbClr val="000000"/>
                          </a:solidFill>
                          <a:latin typeface="Calibri"/>
                        </a:rPr>
                        <a:t>1,354</a:t>
                      </a:r>
                    </a:p>
                  </a:txBody>
                  <a:tcPr marL="9525" marR="9525" marT="9525" marB="0" anchor="b"/>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xfrm>
            <a:off x="6942138" y="6483350"/>
            <a:ext cx="2133600" cy="476250"/>
          </a:xfrm>
        </p:spPr>
        <p:txBody>
          <a:bodyPr/>
          <a:lstStyle/>
          <a:p>
            <a:pPr>
              <a:defRPr/>
            </a:pPr>
            <a:fld id="{74B16E53-B30D-4B50-AEF9-04DBEC9C5E94}" type="slidenum">
              <a:rPr lang="en-US" smtClean="0">
                <a:cs typeface="+mn-cs"/>
              </a:rPr>
              <a:pPr>
                <a:defRPr/>
              </a:pPr>
              <a:t>18</a:t>
            </a:fld>
            <a:endParaRPr lang="en-US" dirty="0" smtClean="0">
              <a:cs typeface="+mn-cs"/>
            </a:endParaRPr>
          </a:p>
        </p:txBody>
      </p:sp>
      <p:sp>
        <p:nvSpPr>
          <p:cNvPr id="30723" name="AutoShape 2">
            <a:hlinkClick r:id="" action="ppaction://noaction" highlightClick="1"/>
          </p:cNvPr>
          <p:cNvSpPr>
            <a:spLocks noChangeArrowheads="1"/>
          </p:cNvSpPr>
          <p:nvPr/>
        </p:nvSpPr>
        <p:spPr bwMode="auto">
          <a:xfrm>
            <a:off x="173038" y="938213"/>
            <a:ext cx="5334000" cy="5487987"/>
          </a:xfrm>
          <a:prstGeom prst="actionButtonBlank">
            <a:avLst/>
          </a:prstGeom>
          <a:gradFill rotWithShape="0">
            <a:gsLst>
              <a:gs pos="0">
                <a:srgbClr val="CECD9A"/>
              </a:gs>
              <a:gs pos="50000">
                <a:srgbClr val="E9E9D3"/>
              </a:gs>
              <a:gs pos="100000">
                <a:srgbClr val="CECD9A"/>
              </a:gs>
            </a:gsLst>
            <a:lin ang="2700000" scaled="1"/>
          </a:gradFill>
          <a:ln w="12700" cap="rnd">
            <a:noFill/>
            <a:miter lim="800000"/>
            <a:headEnd/>
            <a:tailEnd/>
          </a:ln>
        </p:spPr>
        <p:txBody>
          <a:bodyPr lIns="91429" tIns="45714" rIns="91429" bIns="45714">
            <a:spAutoFit/>
          </a:bodyPr>
          <a:lstStyle/>
          <a:p>
            <a:endParaRPr lang="en-US"/>
          </a:p>
        </p:txBody>
      </p:sp>
      <p:sp>
        <p:nvSpPr>
          <p:cNvPr id="30724" name="Rectangle 3"/>
          <p:cNvSpPr>
            <a:spLocks noChangeArrowheads="1"/>
          </p:cNvSpPr>
          <p:nvPr/>
        </p:nvSpPr>
        <p:spPr bwMode="auto">
          <a:xfrm>
            <a:off x="-100013" y="5183188"/>
            <a:ext cx="5786438" cy="1201737"/>
          </a:xfrm>
          <a:prstGeom prst="rect">
            <a:avLst/>
          </a:prstGeom>
          <a:noFill/>
          <a:ln w="12700" algn="ctr">
            <a:noFill/>
            <a:miter lim="800000"/>
            <a:headEnd/>
            <a:tailEnd/>
          </a:ln>
        </p:spPr>
        <p:txBody>
          <a:bodyPr lIns="90488" tIns="44450" rIns="90488" bIns="44450">
            <a:spAutoFit/>
          </a:bodyPr>
          <a:lstStyle/>
          <a:p>
            <a:pPr algn="ctr"/>
            <a:r>
              <a:rPr lang="en-US" sz="2000" u="sng">
                <a:solidFill>
                  <a:srgbClr val="990033"/>
                </a:solidFill>
              </a:rPr>
              <a:t>Soldiers are the centerpiece of our Army</a:t>
            </a:r>
            <a:r>
              <a:rPr lang="en-US" sz="2000"/>
              <a:t>  </a:t>
            </a:r>
          </a:p>
          <a:p>
            <a:pPr algn="ctr"/>
            <a:r>
              <a:rPr lang="en-US" sz="1600"/>
              <a:t>Living the Warrior Ethos - on duty protecting the Nation and the society they serve.</a:t>
            </a:r>
            <a:endParaRPr lang="en-US" sz="1600" u="sng"/>
          </a:p>
          <a:p>
            <a:pPr algn="ctr">
              <a:spcBef>
                <a:spcPct val="50000"/>
              </a:spcBef>
            </a:pPr>
            <a:endParaRPr lang="en-US" sz="1400"/>
          </a:p>
        </p:txBody>
      </p:sp>
      <p:sp>
        <p:nvSpPr>
          <p:cNvPr id="30725" name="Text Box 4"/>
          <p:cNvSpPr txBox="1">
            <a:spLocks noChangeArrowheads="1"/>
          </p:cNvSpPr>
          <p:nvPr/>
        </p:nvSpPr>
        <p:spPr bwMode="auto">
          <a:xfrm>
            <a:off x="206375" y="1266825"/>
            <a:ext cx="2159000" cy="325438"/>
          </a:xfrm>
          <a:prstGeom prst="rect">
            <a:avLst/>
          </a:prstGeom>
          <a:noFill/>
          <a:ln w="12700">
            <a:noFill/>
            <a:miter lim="800000"/>
            <a:headEnd/>
            <a:tailEnd/>
          </a:ln>
        </p:spPr>
        <p:txBody>
          <a:bodyPr anchor="ctr">
            <a:spAutoFit/>
          </a:bodyPr>
          <a:lstStyle/>
          <a:p>
            <a:pPr marL="284163" indent="-284163" eaLnBrk="0" hangingPunct="0">
              <a:lnSpc>
                <a:spcPct val="85000"/>
              </a:lnSpc>
              <a:spcBef>
                <a:spcPct val="110000"/>
              </a:spcBef>
              <a:buClr>
                <a:srgbClr val="990033"/>
              </a:buClr>
              <a:buSzPct val="75000"/>
              <a:buFont typeface="Wingdings" pitchFamily="2" charset="2"/>
              <a:buNone/>
            </a:pPr>
            <a:r>
              <a:rPr lang="en-US"/>
              <a:t> </a:t>
            </a:r>
          </a:p>
        </p:txBody>
      </p:sp>
      <p:pic>
        <p:nvPicPr>
          <p:cNvPr id="30726" name="Picture 5" descr="Iraq-loading-1006"/>
          <p:cNvPicPr>
            <a:picLocks noChangeAspect="1" noChangeArrowheads="1"/>
          </p:cNvPicPr>
          <p:nvPr/>
        </p:nvPicPr>
        <p:blipFill>
          <a:blip r:embed="rId3" cstate="print"/>
          <a:srcRect/>
          <a:stretch>
            <a:fillRect/>
          </a:stretch>
        </p:blipFill>
        <p:spPr bwMode="auto">
          <a:xfrm>
            <a:off x="333375" y="1631950"/>
            <a:ext cx="4668838" cy="3371850"/>
          </a:xfrm>
          <a:prstGeom prst="rect">
            <a:avLst/>
          </a:prstGeom>
          <a:noFill/>
          <a:ln w="9525">
            <a:noFill/>
            <a:miter lim="800000"/>
            <a:headEnd/>
            <a:tailEnd/>
          </a:ln>
        </p:spPr>
      </p:pic>
      <p:sp>
        <p:nvSpPr>
          <p:cNvPr id="30727" name="Rectangle 6"/>
          <p:cNvSpPr>
            <a:spLocks noGrp="1" noChangeArrowheads="1"/>
          </p:cNvSpPr>
          <p:nvPr>
            <p:ph type="title"/>
          </p:nvPr>
        </p:nvSpPr>
        <p:spPr>
          <a:xfrm>
            <a:off x="457200" y="76200"/>
            <a:ext cx="8229600" cy="1143000"/>
          </a:xfrm>
        </p:spPr>
        <p:txBody>
          <a:bodyPr/>
          <a:lstStyle/>
          <a:p>
            <a:r>
              <a:rPr lang="en-US" smtClean="0"/>
              <a:t>One Thing Remains Constant</a:t>
            </a:r>
          </a:p>
        </p:txBody>
      </p:sp>
      <p:pic>
        <p:nvPicPr>
          <p:cNvPr id="30728" name="Picture 7"/>
          <p:cNvPicPr>
            <a:picLocks noChangeAspect="1" noChangeArrowheads="1"/>
          </p:cNvPicPr>
          <p:nvPr/>
        </p:nvPicPr>
        <p:blipFill>
          <a:blip r:embed="rId4" cstate="print"/>
          <a:srcRect/>
          <a:stretch>
            <a:fillRect/>
          </a:stretch>
        </p:blipFill>
        <p:spPr bwMode="auto">
          <a:xfrm>
            <a:off x="6602413" y="4546600"/>
            <a:ext cx="1158875" cy="927100"/>
          </a:xfrm>
          <a:prstGeom prst="rect">
            <a:avLst/>
          </a:prstGeom>
          <a:noFill/>
          <a:ln w="9525">
            <a:noFill/>
            <a:miter lim="800000"/>
            <a:headEnd/>
            <a:tailEnd/>
          </a:ln>
        </p:spPr>
      </p:pic>
      <p:sp>
        <p:nvSpPr>
          <p:cNvPr id="289800" name="Text Box 8"/>
          <p:cNvSpPr txBox="1">
            <a:spLocks noChangeArrowheads="1"/>
          </p:cNvSpPr>
          <p:nvPr/>
        </p:nvSpPr>
        <p:spPr bwMode="auto">
          <a:xfrm>
            <a:off x="5718175" y="1962150"/>
            <a:ext cx="3165475" cy="2216150"/>
          </a:xfrm>
          <a:prstGeom prst="rect">
            <a:avLst/>
          </a:prstGeom>
          <a:solidFill>
            <a:srgbClr val="FFFFCC"/>
          </a:solidFill>
          <a:ln w="9525" algn="ctr">
            <a:solidFill>
              <a:schemeClr val="tx2"/>
            </a:solidFill>
            <a:miter lim="800000"/>
            <a:headEnd/>
            <a:tailEnd/>
          </a:ln>
          <a:effectLst>
            <a:outerShdw dist="89803" dir="2700000" algn="ctr" rotWithShape="0">
              <a:schemeClr val="bg2"/>
            </a:outerShdw>
          </a:effectLst>
        </p:spPr>
        <p:txBody>
          <a:bodyPr>
            <a:spAutoFit/>
          </a:bodyPr>
          <a:lstStyle/>
          <a:p>
            <a:pPr algn="ctr">
              <a:lnSpc>
                <a:spcPct val="80000"/>
              </a:lnSpc>
              <a:spcBef>
                <a:spcPct val="20000"/>
              </a:spcBef>
              <a:buClr>
                <a:schemeClr val="accent2"/>
              </a:buClr>
              <a:buSzPct val="75000"/>
              <a:buFont typeface="Wingdings" pitchFamily="2" charset="2"/>
              <a:buNone/>
              <a:defRPr/>
            </a:pPr>
            <a:r>
              <a:rPr lang="en-US" sz="2900"/>
              <a:t>Army will always count on </a:t>
            </a:r>
            <a:r>
              <a:rPr lang="en-US" sz="2900">
                <a:solidFill>
                  <a:srgbClr val="800000"/>
                </a:solidFill>
              </a:rPr>
              <a:t>ARMY STRONG</a:t>
            </a:r>
            <a:r>
              <a:rPr lang="en-US" sz="2900"/>
              <a:t> </a:t>
            </a:r>
            <a:r>
              <a:rPr lang="en-US" sz="2900">
                <a:solidFill>
                  <a:srgbClr val="800000"/>
                </a:solidFill>
              </a:rPr>
              <a:t>Logisticians </a:t>
            </a:r>
            <a:r>
              <a:rPr lang="en-US" sz="2900"/>
              <a:t>with boots on the ground!!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p>
            <a:fld id="{FF5E9EAE-17B2-4F73-90FA-261BFB59FB96}" type="slidenum">
              <a:rPr lang="en-US" smtClean="0"/>
              <a:pPr/>
              <a:t>19</a:t>
            </a:fld>
            <a:endParaRPr lang="en-US" smtClean="0"/>
          </a:p>
        </p:txBody>
      </p:sp>
      <p:sp>
        <p:nvSpPr>
          <p:cNvPr id="31747" name="TextBox 2"/>
          <p:cNvSpPr txBox="1">
            <a:spLocks noChangeArrowheads="1"/>
          </p:cNvSpPr>
          <p:nvPr/>
        </p:nvSpPr>
        <p:spPr bwMode="auto">
          <a:xfrm>
            <a:off x="2133600" y="2514600"/>
            <a:ext cx="5105400" cy="1016000"/>
          </a:xfrm>
          <a:prstGeom prst="rect">
            <a:avLst/>
          </a:prstGeom>
          <a:noFill/>
          <a:ln w="9525">
            <a:noFill/>
            <a:miter lim="800000"/>
            <a:headEnd/>
            <a:tailEnd/>
          </a:ln>
        </p:spPr>
        <p:txBody>
          <a:bodyPr>
            <a:spAutoFit/>
          </a:bodyPr>
          <a:lstStyle/>
          <a:p>
            <a:pPr algn="ctr"/>
            <a:r>
              <a:rPr lang="en-US" sz="6000" b="1">
                <a:latin typeface="Constantia" pitchFamily="18"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To provide a summary of the Army Tactical Wheel Vehicle (TWV) Strategy and the Army Wheel Assembly Program.</a:t>
            </a:r>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2</a:t>
            </a:fld>
            <a:endParaRPr lang="en-US" dirty="0"/>
          </a:p>
        </p:txBody>
      </p:sp>
      <p:pic>
        <p:nvPicPr>
          <p:cNvPr id="1027" name="Picture 3" descr="\\hqdadfs\data\AGENCIES\G4\PNT\APPLICATIONS\Graphics\Photography\_LOG PHOTOS\2009-10 LOG PHOTOS\TRANSPORTATION\070423-A-0990A-477__0VZ3X.jpg"/>
          <p:cNvPicPr>
            <a:picLocks noChangeAspect="1" noChangeArrowheads="1"/>
          </p:cNvPicPr>
          <p:nvPr/>
        </p:nvPicPr>
        <p:blipFill>
          <a:blip r:embed="rId2" cstate="print"/>
          <a:srcRect/>
          <a:stretch>
            <a:fillRect/>
          </a:stretch>
        </p:blipFill>
        <p:spPr bwMode="auto">
          <a:xfrm>
            <a:off x="533400" y="2209800"/>
            <a:ext cx="8153400" cy="4191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p>
            <a:fld id="{FF5E9EAE-17B2-4F73-90FA-261BFB59FB96}" type="slidenum">
              <a:rPr lang="en-US" smtClean="0"/>
              <a:pPr/>
              <a:t>20</a:t>
            </a:fld>
            <a:endParaRPr lang="en-US" smtClean="0"/>
          </a:p>
        </p:txBody>
      </p:sp>
      <p:sp>
        <p:nvSpPr>
          <p:cNvPr id="31747" name="TextBox 2"/>
          <p:cNvSpPr txBox="1">
            <a:spLocks noChangeArrowheads="1"/>
          </p:cNvSpPr>
          <p:nvPr/>
        </p:nvSpPr>
        <p:spPr bwMode="auto">
          <a:xfrm>
            <a:off x="2133600" y="2514600"/>
            <a:ext cx="5105400" cy="1016000"/>
          </a:xfrm>
          <a:prstGeom prst="rect">
            <a:avLst/>
          </a:prstGeom>
          <a:noFill/>
          <a:ln w="9525">
            <a:noFill/>
            <a:miter lim="800000"/>
            <a:headEnd/>
            <a:tailEnd/>
          </a:ln>
        </p:spPr>
        <p:txBody>
          <a:bodyPr>
            <a:spAutoFit/>
          </a:bodyPr>
          <a:lstStyle/>
          <a:p>
            <a:pPr algn="ctr"/>
            <a:r>
              <a:rPr lang="en-US" sz="6000" b="1" dirty="0" smtClean="0">
                <a:latin typeface="Constantia" pitchFamily="18" charset="0"/>
              </a:rPr>
              <a:t>Back-Ups</a:t>
            </a:r>
            <a:endParaRPr lang="en-US" sz="6000" b="1" dirty="0">
              <a:latin typeface="Constant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21</a:t>
            </a:fld>
            <a:endParaRPr lang="en-US" dirty="0"/>
          </a:p>
        </p:txBody>
      </p:sp>
      <p:graphicFrame>
        <p:nvGraphicFramePr>
          <p:cNvPr id="9" name="Content Placeholder 8"/>
          <p:cNvGraphicFramePr>
            <a:graphicFrameLocks noGrp="1"/>
          </p:cNvGraphicFramePr>
          <p:nvPr>
            <p:ph idx="1"/>
          </p:nvPr>
        </p:nvGraphicFramePr>
        <p:xfrm>
          <a:off x="76200" y="533397"/>
          <a:ext cx="8839201" cy="6172201"/>
        </p:xfrm>
        <a:graphic>
          <a:graphicData uri="http://schemas.openxmlformats.org/drawingml/2006/table">
            <a:tbl>
              <a:tblPr firstRow="1" bandRow="1">
                <a:tableStyleId>{00A15C55-8517-42AA-B614-E9B94910E393}</a:tableStyleId>
              </a:tblPr>
              <a:tblGrid>
                <a:gridCol w="2294431"/>
                <a:gridCol w="2181590"/>
                <a:gridCol w="2181590"/>
                <a:gridCol w="2181590"/>
              </a:tblGrid>
              <a:tr h="796143">
                <a:tc gridSpan="2">
                  <a:txBody>
                    <a:bodyPr/>
                    <a:lstStyle/>
                    <a:p>
                      <a:pPr algn="ctr" fontAlgn="b"/>
                      <a:r>
                        <a:rPr lang="en-US" sz="1600" b="0" u="none" strike="noStrike" dirty="0"/>
                        <a:t>Wheel Assembly </a:t>
                      </a:r>
                      <a:r>
                        <a:rPr lang="en-US" sz="1600" b="0" u="none" strike="noStrike" dirty="0" smtClean="0"/>
                        <a:t>Quantities </a:t>
                      </a:r>
                      <a:r>
                        <a:rPr lang="en-US" sz="1600" b="0" u="none" strike="noStrike" dirty="0"/>
                        <a:t>FY 10 and FY 11</a:t>
                      </a:r>
                      <a:endParaRPr lang="en-US" sz="1600" b="0" i="0" u="none" strike="noStrike" dirty="0">
                        <a:solidFill>
                          <a:srgbClr val="000000"/>
                        </a:solidFill>
                        <a:latin typeface="Arial"/>
                      </a:endParaRPr>
                    </a:p>
                  </a:txBody>
                  <a:tcPr marL="9525" marR="9525" marT="9525" marB="0" anchor="b"/>
                </a:tc>
                <a:tc hMerge="1">
                  <a:txBody>
                    <a:bodyPr/>
                    <a:lstStyle/>
                    <a:p>
                      <a:endParaRPr lang="en-US"/>
                    </a:p>
                  </a:txBody>
                  <a:tcPr/>
                </a:tc>
                <a:tc gridSpan="2">
                  <a:txBody>
                    <a:bodyPr/>
                    <a:lstStyle/>
                    <a:p>
                      <a:pPr algn="ctr" fontAlgn="b"/>
                      <a:r>
                        <a:rPr lang="en-US" sz="1600" b="0" u="none" strike="noStrike" dirty="0"/>
                        <a:t>Quantity </a:t>
                      </a:r>
                      <a:endParaRPr lang="en-US" sz="1600" b="0" i="0" u="none" strike="noStrike" dirty="0">
                        <a:solidFill>
                          <a:srgbClr val="000000"/>
                        </a:solidFill>
                        <a:latin typeface="Arial"/>
                      </a:endParaRPr>
                    </a:p>
                  </a:txBody>
                  <a:tcPr marL="9525" marR="9525" marT="9525" marB="0" anchor="b"/>
                </a:tc>
                <a:tc hMerge="1">
                  <a:txBody>
                    <a:bodyPr/>
                    <a:lstStyle/>
                    <a:p>
                      <a:endParaRPr lang="en-US"/>
                    </a:p>
                  </a:txBody>
                  <a:tcPr/>
                </a:tc>
              </a:tr>
              <a:tr h="295937">
                <a:tc>
                  <a:txBody>
                    <a:bodyPr/>
                    <a:lstStyle/>
                    <a:p>
                      <a:pPr algn="l" fontAlgn="b"/>
                      <a:r>
                        <a:rPr lang="en-US" sz="1200" b="0" u="none" strike="noStrike" dirty="0"/>
                        <a:t>NIIN</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u="none" strike="noStrike"/>
                        <a:t>Vehicle</a:t>
                      </a:r>
                      <a:endParaRPr lang="en-US" sz="1200" b="0" i="0" u="none" strike="noStrike">
                        <a:solidFill>
                          <a:srgbClr val="000000"/>
                        </a:solidFill>
                        <a:latin typeface="Calibri"/>
                      </a:endParaRPr>
                    </a:p>
                  </a:txBody>
                  <a:tcPr marL="9525" marR="9525" marT="9525" marB="0" anchor="b"/>
                </a:tc>
                <a:tc>
                  <a:txBody>
                    <a:bodyPr/>
                    <a:lstStyle/>
                    <a:p>
                      <a:pPr algn="l" fontAlgn="b"/>
                      <a:r>
                        <a:rPr lang="en-US" sz="1200" b="0" u="none" strike="noStrike"/>
                        <a:t>2010 Qty</a:t>
                      </a:r>
                      <a:endParaRPr lang="en-US" sz="1200" b="0" i="0" u="none" strike="noStrike">
                        <a:solidFill>
                          <a:srgbClr val="000000"/>
                        </a:solidFill>
                        <a:latin typeface="Calibri"/>
                      </a:endParaRPr>
                    </a:p>
                  </a:txBody>
                  <a:tcPr marL="9525" marR="9525" marT="9525" marB="0" anchor="b"/>
                </a:tc>
                <a:tc>
                  <a:txBody>
                    <a:bodyPr/>
                    <a:lstStyle/>
                    <a:p>
                      <a:pPr algn="l" fontAlgn="b"/>
                      <a:r>
                        <a:rPr lang="en-US" sz="1200" b="0" u="none" strike="noStrike"/>
                        <a:t>2011 Qty</a:t>
                      </a:r>
                      <a:endParaRPr lang="en-US" sz="1200" b="0" i="0" u="none" strike="noStrike">
                        <a:solidFill>
                          <a:srgbClr val="000000"/>
                        </a:solidFill>
                        <a:latin typeface="Calibri"/>
                      </a:endParaRPr>
                    </a:p>
                  </a:txBody>
                  <a:tcPr marL="9525" marR="9525" marT="9525" marB="0" anchor="b"/>
                </a:tc>
              </a:tr>
              <a:tr h="403188">
                <a:tc>
                  <a:txBody>
                    <a:bodyPr/>
                    <a:lstStyle/>
                    <a:p>
                      <a:pPr algn="l" fontAlgn="b"/>
                      <a:r>
                        <a:rPr lang="en-US" sz="1200" b="0" u="none" strike="noStrike" dirty="0"/>
                        <a:t>01-446-1035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u="none" strike="noStrike"/>
                        <a:t>10K ATLAS Forklift - Right</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736</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794</a:t>
                      </a:r>
                      <a:endParaRPr lang="en-US" sz="1200" b="0" i="0" u="none" strike="noStrike">
                        <a:solidFill>
                          <a:srgbClr val="000000"/>
                        </a:solidFill>
                        <a:latin typeface="Calibri"/>
                      </a:endParaRPr>
                    </a:p>
                  </a:txBody>
                  <a:tcPr marL="9525" marR="9525" marT="9525" marB="0" anchor="b"/>
                </a:tc>
              </a:tr>
              <a:tr h="403188">
                <a:tc>
                  <a:txBody>
                    <a:bodyPr/>
                    <a:lstStyle/>
                    <a:p>
                      <a:pPr algn="l" fontAlgn="b"/>
                      <a:r>
                        <a:rPr lang="en-US" sz="1200" b="0" u="none" strike="noStrike" dirty="0">
                          <a:solidFill>
                            <a:schemeClr val="tx1">
                              <a:lumMod val="85000"/>
                              <a:lumOff val="15000"/>
                            </a:schemeClr>
                          </a:solidFill>
                        </a:rPr>
                        <a:t>01-477-1660</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M977 HEMTT w/o CTIS</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6,613</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4,978</a:t>
                      </a:r>
                      <a:endParaRPr lang="en-US" sz="1200" b="0" i="0" u="none" strike="noStrike" dirty="0">
                        <a:solidFill>
                          <a:schemeClr val="tx1">
                            <a:lumMod val="85000"/>
                            <a:lumOff val="15000"/>
                          </a:schemeClr>
                        </a:solidFill>
                        <a:latin typeface="Calibri"/>
                      </a:endParaRPr>
                    </a:p>
                  </a:txBody>
                  <a:tcPr marL="9525" marR="9525" marT="9525" marB="0" anchor="b"/>
                </a:tc>
              </a:tr>
              <a:tr h="599666">
                <a:tc>
                  <a:txBody>
                    <a:bodyPr/>
                    <a:lstStyle/>
                    <a:p>
                      <a:pPr algn="l" fontAlgn="b"/>
                      <a:r>
                        <a:rPr lang="en-US" sz="1200" b="0" u="none" strike="noStrike" dirty="0">
                          <a:solidFill>
                            <a:schemeClr val="tx1">
                              <a:lumMod val="85000"/>
                              <a:lumOff val="15000"/>
                            </a:schemeClr>
                          </a:solidFill>
                        </a:rPr>
                        <a:t>01-478-0593</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dirty="0">
                          <a:solidFill>
                            <a:schemeClr val="tx1">
                              <a:lumMod val="85000"/>
                              <a:lumOff val="15000"/>
                            </a:schemeClr>
                          </a:solidFill>
                        </a:rPr>
                        <a:t>M117 Armored Security Vehicle (ASV)</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973</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48</a:t>
                      </a:r>
                      <a:endParaRPr lang="en-US" sz="1200" b="0" i="0" u="none" strike="noStrike">
                        <a:solidFill>
                          <a:schemeClr val="tx1">
                            <a:lumMod val="85000"/>
                            <a:lumOff val="15000"/>
                          </a:schemeClr>
                        </a:solidFill>
                        <a:latin typeface="Calibri"/>
                      </a:endParaRPr>
                    </a:p>
                  </a:txBody>
                  <a:tcPr marL="9525" marR="9525" marT="9525" marB="0" anchor="b"/>
                </a:tc>
              </a:tr>
              <a:tr h="295937">
                <a:tc>
                  <a:txBody>
                    <a:bodyPr/>
                    <a:lstStyle/>
                    <a:p>
                      <a:pPr algn="l" fontAlgn="b"/>
                      <a:r>
                        <a:rPr lang="en-US" sz="1200" b="0" u="none" strike="noStrike">
                          <a:solidFill>
                            <a:schemeClr val="tx1">
                              <a:lumMod val="85000"/>
                              <a:lumOff val="15000"/>
                            </a:schemeClr>
                          </a:solidFill>
                        </a:rPr>
                        <a:t>01-484-1419</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50K RTCH (Kalmar)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80</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61</a:t>
                      </a:r>
                      <a:endParaRPr lang="en-US" sz="1200" b="0" i="0" u="none" strike="noStrike">
                        <a:solidFill>
                          <a:schemeClr val="tx1">
                            <a:lumMod val="85000"/>
                            <a:lumOff val="15000"/>
                          </a:schemeClr>
                        </a:solidFill>
                        <a:latin typeface="Calibri"/>
                      </a:endParaRPr>
                    </a:p>
                  </a:txBody>
                  <a:tcPr marL="9525" marR="9525" marT="9525" marB="0" anchor="b"/>
                </a:tc>
              </a:tr>
              <a:tr h="403188">
                <a:tc>
                  <a:txBody>
                    <a:bodyPr/>
                    <a:lstStyle/>
                    <a:p>
                      <a:pPr algn="l" fontAlgn="b"/>
                      <a:r>
                        <a:rPr lang="en-US" sz="1200" b="0" u="none" strike="noStrike" dirty="0">
                          <a:solidFill>
                            <a:schemeClr val="tx1">
                              <a:lumMod val="85000"/>
                              <a:lumOff val="15000"/>
                            </a:schemeClr>
                          </a:solidFill>
                        </a:rPr>
                        <a:t>01-493-5859</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pt-BR" sz="1200" b="0" u="none" strike="noStrike" dirty="0">
                          <a:solidFill>
                            <a:schemeClr val="tx1">
                              <a:lumMod val="85000"/>
                              <a:lumOff val="15000"/>
                            </a:schemeClr>
                          </a:solidFill>
                        </a:rPr>
                        <a:t>HMMWV / M1101 Trailer L/R D</a:t>
                      </a:r>
                      <a:endParaRPr lang="pt-BR"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12,914</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10,305</a:t>
                      </a:r>
                      <a:endParaRPr lang="en-US" sz="1200" b="0" i="0" u="none" strike="noStrike" dirty="0">
                        <a:solidFill>
                          <a:schemeClr val="tx1">
                            <a:lumMod val="85000"/>
                            <a:lumOff val="15000"/>
                          </a:schemeClr>
                        </a:solidFill>
                        <a:latin typeface="Calibri"/>
                      </a:endParaRPr>
                    </a:p>
                  </a:txBody>
                  <a:tcPr marL="9525" marR="9525" marT="9525" marB="0" anchor="b"/>
                </a:tc>
              </a:tr>
              <a:tr h="295937">
                <a:tc>
                  <a:txBody>
                    <a:bodyPr/>
                    <a:lstStyle/>
                    <a:p>
                      <a:pPr algn="l" fontAlgn="b"/>
                      <a:r>
                        <a:rPr lang="en-US" sz="1200" b="0" u="none" strike="noStrike">
                          <a:solidFill>
                            <a:schemeClr val="tx1">
                              <a:lumMod val="85000"/>
                              <a:lumOff val="15000"/>
                            </a:schemeClr>
                          </a:solidFill>
                        </a:rPr>
                        <a:t>01-500-4619</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M1083/84/85 FMTV</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5,486</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4,269</a:t>
                      </a:r>
                      <a:endParaRPr lang="en-US" sz="1200" b="0" i="0" u="none" strike="noStrike" dirty="0">
                        <a:solidFill>
                          <a:schemeClr val="tx1">
                            <a:lumMod val="85000"/>
                            <a:lumOff val="15000"/>
                          </a:schemeClr>
                        </a:solidFill>
                        <a:latin typeface="Calibri"/>
                      </a:endParaRPr>
                    </a:p>
                  </a:txBody>
                  <a:tcPr marL="9525" marR="9525" marT="9525" marB="0" anchor="b"/>
                </a:tc>
              </a:tr>
              <a:tr h="295937">
                <a:tc>
                  <a:txBody>
                    <a:bodyPr/>
                    <a:lstStyle/>
                    <a:p>
                      <a:pPr algn="l" fontAlgn="b"/>
                      <a:r>
                        <a:rPr lang="en-US" sz="1200" b="0" u="none" strike="noStrike">
                          <a:solidFill>
                            <a:schemeClr val="tx1">
                              <a:lumMod val="85000"/>
                              <a:lumOff val="15000"/>
                            </a:schemeClr>
                          </a:solidFill>
                        </a:rPr>
                        <a:t>01-500-4991</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M1076 PLS Trailer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1,030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811</a:t>
                      </a:r>
                      <a:endParaRPr lang="en-US" sz="1200" b="0" i="0" u="none" strike="noStrike" dirty="0">
                        <a:solidFill>
                          <a:schemeClr val="tx1">
                            <a:lumMod val="85000"/>
                            <a:lumOff val="15000"/>
                          </a:schemeClr>
                        </a:solidFill>
                        <a:latin typeface="Calibri"/>
                      </a:endParaRPr>
                    </a:p>
                  </a:txBody>
                  <a:tcPr marL="9525" marR="9525" marT="9525" marB="0" anchor="b"/>
                </a:tc>
              </a:tr>
              <a:tr h="599666">
                <a:tc>
                  <a:txBody>
                    <a:bodyPr/>
                    <a:lstStyle/>
                    <a:p>
                      <a:pPr algn="l" fontAlgn="b"/>
                      <a:r>
                        <a:rPr lang="en-US" sz="1200" b="0" u="none" strike="noStrike" dirty="0">
                          <a:solidFill>
                            <a:schemeClr val="tx1">
                              <a:lumMod val="85000"/>
                              <a:lumOff val="15000"/>
                            </a:schemeClr>
                          </a:solidFill>
                        </a:rPr>
                        <a:t>01-506-2715</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nl-NL" sz="1200" b="0" u="none" strike="noStrike" dirty="0">
                          <a:solidFill>
                            <a:schemeClr val="tx1">
                              <a:lumMod val="85000"/>
                              <a:lumOff val="15000"/>
                            </a:schemeClr>
                          </a:solidFill>
                        </a:rPr>
                        <a:t>M1070/74/75 PLS/HET Truck w CTIS</a:t>
                      </a:r>
                      <a:endParaRPr lang="nl-NL"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4,123</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5,101</a:t>
                      </a:r>
                      <a:endParaRPr lang="en-US" sz="1200" b="0" i="0" u="none" strike="noStrike" dirty="0">
                        <a:solidFill>
                          <a:schemeClr val="tx1">
                            <a:lumMod val="85000"/>
                            <a:lumOff val="15000"/>
                          </a:schemeClr>
                        </a:solidFill>
                        <a:latin typeface="Calibri"/>
                      </a:endParaRPr>
                    </a:p>
                  </a:txBody>
                  <a:tcPr marL="9525" marR="9525" marT="9525" marB="0" anchor="b"/>
                </a:tc>
              </a:tr>
              <a:tr h="599666">
                <a:tc>
                  <a:txBody>
                    <a:bodyPr/>
                    <a:lstStyle/>
                    <a:p>
                      <a:pPr algn="l" fontAlgn="b"/>
                      <a:r>
                        <a:rPr lang="en-US" sz="1200" b="0" u="none" strike="noStrike">
                          <a:solidFill>
                            <a:schemeClr val="tx1">
                              <a:lumMod val="85000"/>
                              <a:lumOff val="15000"/>
                            </a:schemeClr>
                          </a:solidFill>
                        </a:rPr>
                        <a:t>01-506-4125</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M915A2 (Front), M969, M969A1/A2, M871</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1,018</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303</a:t>
                      </a:r>
                      <a:endParaRPr lang="en-US" sz="1200" b="0" i="0" u="none" strike="noStrike" dirty="0">
                        <a:solidFill>
                          <a:schemeClr val="tx1">
                            <a:lumMod val="85000"/>
                            <a:lumOff val="15000"/>
                          </a:schemeClr>
                        </a:solidFill>
                        <a:latin typeface="Calibri"/>
                      </a:endParaRPr>
                    </a:p>
                  </a:txBody>
                  <a:tcPr marL="9525" marR="9525" marT="9525" marB="0" anchor="b"/>
                </a:tc>
              </a:tr>
              <a:tr h="295937">
                <a:tc>
                  <a:txBody>
                    <a:bodyPr/>
                    <a:lstStyle/>
                    <a:p>
                      <a:pPr algn="l" fontAlgn="b"/>
                      <a:r>
                        <a:rPr lang="en-US" sz="1200" b="0" u="none" strike="noStrike"/>
                        <a:t>01-506-4128</a:t>
                      </a:r>
                      <a:endParaRPr lang="en-US" sz="1200" b="0" i="0" u="none" strike="noStrike">
                        <a:solidFill>
                          <a:srgbClr val="000000"/>
                        </a:solidFill>
                        <a:latin typeface="Calibri"/>
                      </a:endParaRPr>
                    </a:p>
                  </a:txBody>
                  <a:tcPr marL="9525" marR="9525" marT="9525" marB="0" anchor="b"/>
                </a:tc>
                <a:tc>
                  <a:txBody>
                    <a:bodyPr/>
                    <a:lstStyle/>
                    <a:p>
                      <a:pPr algn="l" fontAlgn="b"/>
                      <a:r>
                        <a:rPr lang="en-US" sz="1200" b="0" u="none" strike="noStrike"/>
                        <a:t>M915A3</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1,089</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1,354</a:t>
                      </a:r>
                      <a:endParaRPr lang="en-US" sz="1200" b="0" i="0" u="none" strike="noStrike">
                        <a:solidFill>
                          <a:srgbClr val="000000"/>
                        </a:solidFill>
                        <a:latin typeface="Calibri"/>
                      </a:endParaRPr>
                    </a:p>
                  </a:txBody>
                  <a:tcPr marL="9525" marR="9525" marT="9525" marB="0" anchor="b"/>
                </a:tc>
              </a:tr>
              <a:tr h="295937">
                <a:tc>
                  <a:txBody>
                    <a:bodyPr/>
                    <a:lstStyle/>
                    <a:p>
                      <a:pPr algn="l" fontAlgn="b"/>
                      <a:r>
                        <a:rPr lang="en-US" sz="1200" b="0" u="none" strike="noStrike"/>
                        <a:t>01-506-4129</a:t>
                      </a:r>
                      <a:endParaRPr lang="en-US" sz="1200" b="0" i="0" u="none" strike="noStrike">
                        <a:solidFill>
                          <a:srgbClr val="000000"/>
                        </a:solidFill>
                        <a:latin typeface="Calibri"/>
                      </a:endParaRPr>
                    </a:p>
                  </a:txBody>
                  <a:tcPr marL="9525" marR="9525" marT="9525" marB="0" anchor="b"/>
                </a:tc>
                <a:tc>
                  <a:txBody>
                    <a:bodyPr/>
                    <a:lstStyle/>
                    <a:p>
                      <a:pPr algn="l" fontAlgn="b"/>
                      <a:r>
                        <a:rPr lang="en-US" sz="1200" b="0" u="none" strike="noStrike"/>
                        <a:t>M915A4/A2 (Rear)</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669</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608</a:t>
                      </a:r>
                      <a:endParaRPr lang="en-US" sz="1200" b="0" i="0" u="none" strike="noStrike">
                        <a:solidFill>
                          <a:srgbClr val="000000"/>
                        </a:solidFill>
                        <a:latin typeface="Calibri"/>
                      </a:endParaRPr>
                    </a:p>
                  </a:txBody>
                  <a:tcPr marL="9525" marR="9525" marT="9525" marB="0" anchor="b"/>
                </a:tc>
              </a:tr>
              <a:tr h="295937">
                <a:tc>
                  <a:txBody>
                    <a:bodyPr/>
                    <a:lstStyle/>
                    <a:p>
                      <a:pPr algn="l" fontAlgn="b"/>
                      <a:r>
                        <a:rPr lang="en-US" sz="1200" b="0" u="none" strike="noStrike"/>
                        <a:t>01-506-4131</a:t>
                      </a:r>
                      <a:endParaRPr lang="en-US" sz="1200" b="0" i="0" u="none" strike="noStrike">
                        <a:solidFill>
                          <a:srgbClr val="000000"/>
                        </a:solidFill>
                        <a:latin typeface="Calibri"/>
                      </a:endParaRPr>
                    </a:p>
                  </a:txBody>
                  <a:tcPr marL="9525" marR="9525" marT="9525" marB="0" anchor="b"/>
                </a:tc>
                <a:tc>
                  <a:txBody>
                    <a:bodyPr/>
                    <a:lstStyle/>
                    <a:p>
                      <a:pPr algn="l" fontAlgn="b"/>
                      <a:r>
                        <a:rPr lang="en-US" sz="1200" b="0" u="none" strike="noStrike"/>
                        <a:t>M917A1 Front</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138</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84</a:t>
                      </a:r>
                      <a:endParaRPr lang="en-US" sz="1200" b="0" i="0" u="none" strike="noStrike">
                        <a:solidFill>
                          <a:srgbClr val="000000"/>
                        </a:solidFill>
                        <a:latin typeface="Calibri"/>
                      </a:endParaRPr>
                    </a:p>
                  </a:txBody>
                  <a:tcPr marL="9525" marR="9525" marT="9525" marB="0" anchor="b"/>
                </a:tc>
              </a:tr>
              <a:tr h="295937">
                <a:tc>
                  <a:txBody>
                    <a:bodyPr/>
                    <a:lstStyle/>
                    <a:p>
                      <a:pPr algn="l" fontAlgn="b"/>
                      <a:r>
                        <a:rPr lang="en-US" sz="1200" b="0" u="none" strike="noStrike"/>
                        <a:t>01-506-4132</a:t>
                      </a:r>
                      <a:endParaRPr lang="en-US" sz="1200" b="0" i="0" u="none" strike="noStrike">
                        <a:solidFill>
                          <a:srgbClr val="000000"/>
                        </a:solidFill>
                        <a:latin typeface="Calibri"/>
                      </a:endParaRPr>
                    </a:p>
                  </a:txBody>
                  <a:tcPr marL="9525" marR="9525" marT="9525" marB="0" anchor="b"/>
                </a:tc>
                <a:tc>
                  <a:txBody>
                    <a:bodyPr/>
                    <a:lstStyle/>
                    <a:p>
                      <a:pPr algn="l" fontAlgn="b"/>
                      <a:r>
                        <a:rPr lang="en-US" sz="1200" b="0" u="none" strike="noStrike"/>
                        <a:t>M917A1 Rear</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a:t>364</a:t>
                      </a:r>
                      <a:endParaRPr lang="en-US" sz="1200" b="0" i="0" u="none" strike="noStrike">
                        <a:solidFill>
                          <a:srgbClr val="000000"/>
                        </a:solidFill>
                        <a:latin typeface="Calibri"/>
                      </a:endParaRPr>
                    </a:p>
                  </a:txBody>
                  <a:tcPr marL="9525" marR="9525" marT="9525" marB="0" anchor="b"/>
                </a:tc>
                <a:tc>
                  <a:txBody>
                    <a:bodyPr/>
                    <a:lstStyle/>
                    <a:p>
                      <a:pPr algn="r" fontAlgn="b"/>
                      <a:r>
                        <a:rPr lang="en-US" sz="1200" b="0" u="none" strike="noStrike" dirty="0"/>
                        <a:t>118</a:t>
                      </a:r>
                      <a:endParaRPr lang="en-US" sz="1200" b="0" i="0" u="none" strike="noStrike" dirty="0">
                        <a:solidFill>
                          <a:srgbClr val="000000"/>
                        </a:solidFill>
                        <a:latin typeface="Calibri"/>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8"/>
          <p:cNvGraphicFramePr>
            <a:graphicFrameLocks noGrp="1"/>
          </p:cNvGraphicFramePr>
          <p:nvPr>
            <p:ph type="tbl" idx="1"/>
          </p:nvPr>
        </p:nvGraphicFramePr>
        <p:xfrm>
          <a:off x="152400" y="533407"/>
          <a:ext cx="8610600" cy="6172997"/>
        </p:xfrm>
        <a:graphic>
          <a:graphicData uri="http://schemas.openxmlformats.org/drawingml/2006/table">
            <a:tbl>
              <a:tblPr firstRow="1" bandRow="1">
                <a:tableStyleId>{00A15C55-8517-42AA-B614-E9B94910E393}</a:tableStyleId>
              </a:tblPr>
              <a:tblGrid>
                <a:gridCol w="2152650"/>
                <a:gridCol w="2152650"/>
                <a:gridCol w="2152650"/>
                <a:gridCol w="2152650"/>
              </a:tblGrid>
              <a:tr h="304522">
                <a:tc>
                  <a:txBody>
                    <a:bodyPr/>
                    <a:lstStyle/>
                    <a:p>
                      <a:pPr algn="l" fontAlgn="b"/>
                      <a:r>
                        <a:rPr lang="en-US" sz="1200" b="0" u="none" strike="noStrike" dirty="0">
                          <a:solidFill>
                            <a:schemeClr val="tx1">
                              <a:lumMod val="85000"/>
                              <a:lumOff val="15000"/>
                            </a:schemeClr>
                          </a:solidFill>
                        </a:rPr>
                        <a:t>01-506-4133</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M916A1/A2 Rear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978</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436</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dirty="0">
                          <a:solidFill>
                            <a:schemeClr val="tx1">
                              <a:lumMod val="85000"/>
                              <a:lumOff val="15000"/>
                            </a:schemeClr>
                          </a:solidFill>
                        </a:rPr>
                        <a:t>01-506-4136</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M920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138</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26</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dirty="0">
                          <a:solidFill>
                            <a:schemeClr val="tx1">
                              <a:lumMod val="85000"/>
                              <a:lumOff val="15000"/>
                            </a:schemeClr>
                          </a:solidFill>
                        </a:rPr>
                        <a:t>01-506-5762</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dirty="0">
                          <a:solidFill>
                            <a:schemeClr val="tx1">
                              <a:lumMod val="85000"/>
                              <a:lumOff val="15000"/>
                            </a:schemeClr>
                          </a:solidFill>
                        </a:rPr>
                        <a:t>M1000 HET Trailer</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11,845</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12,209</a:t>
                      </a:r>
                      <a:endParaRPr lang="en-US" sz="1200" b="0" i="0" u="none" strike="noStrike" dirty="0">
                        <a:solidFill>
                          <a:schemeClr val="tx1">
                            <a:lumMod val="85000"/>
                            <a:lumOff val="15000"/>
                          </a:schemeClr>
                        </a:solidFill>
                        <a:latin typeface="Calibri"/>
                      </a:endParaRPr>
                    </a:p>
                  </a:txBody>
                  <a:tcPr marL="9525" marR="9525" marT="9525" marB="0" anchor="b"/>
                </a:tc>
              </a:tr>
              <a:tr h="889412">
                <a:tc>
                  <a:txBody>
                    <a:bodyPr/>
                    <a:lstStyle/>
                    <a:p>
                      <a:pPr algn="l" fontAlgn="b"/>
                      <a:r>
                        <a:rPr lang="en-US" sz="1200" b="0" u="none" strike="noStrike">
                          <a:solidFill>
                            <a:schemeClr val="tx1">
                              <a:lumMod val="85000"/>
                              <a:lumOff val="15000"/>
                            </a:schemeClr>
                          </a:solidFill>
                        </a:rPr>
                        <a:t>01-506-5910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M35A2/M200A1 Trlr/M149A2/M105A2/ M373A2/M332/M313/M750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781</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811</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a:solidFill>
                            <a:schemeClr val="tx1">
                              <a:lumMod val="85000"/>
                              <a:lumOff val="15000"/>
                            </a:schemeClr>
                          </a:solidFill>
                        </a:rPr>
                        <a:t>01-506-5915</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M35A3</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171</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23</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a:solidFill>
                            <a:schemeClr val="tx1">
                              <a:lumMod val="85000"/>
                              <a:lumOff val="15000"/>
                            </a:schemeClr>
                          </a:solidFill>
                        </a:rPr>
                        <a:t>01-506-5921</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M747 Radial/Radial</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6</a:t>
                      </a:r>
                      <a:endParaRPr lang="en-US" sz="1200" b="0" i="0" u="none" strike="noStrike">
                        <a:solidFill>
                          <a:schemeClr val="tx1">
                            <a:lumMod val="85000"/>
                            <a:lumOff val="15000"/>
                          </a:schemeClr>
                        </a:solidFill>
                        <a:latin typeface="Calibri"/>
                      </a:endParaRPr>
                    </a:p>
                  </a:txBody>
                  <a:tcPr marL="9525" marR="9525" marT="9525" marB="0" anchor="b"/>
                </a:tc>
              </a:tr>
              <a:tr h="361267">
                <a:tc>
                  <a:txBody>
                    <a:bodyPr/>
                    <a:lstStyle/>
                    <a:p>
                      <a:pPr algn="l" fontAlgn="b"/>
                      <a:r>
                        <a:rPr lang="en-US" sz="1200" b="0" u="none" strike="noStrike">
                          <a:solidFill>
                            <a:schemeClr val="tx1">
                              <a:lumMod val="85000"/>
                              <a:lumOff val="15000"/>
                            </a:schemeClr>
                          </a:solidFill>
                        </a:rPr>
                        <a:t>01-506-6873</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4K RTFL (JI CASE M4K)</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256</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385</a:t>
                      </a:r>
                      <a:endParaRPr lang="en-US" sz="1200" b="0" i="0" u="none" strike="noStrike">
                        <a:solidFill>
                          <a:schemeClr val="tx1">
                            <a:lumMod val="85000"/>
                            <a:lumOff val="15000"/>
                          </a:schemeClr>
                        </a:solidFill>
                        <a:latin typeface="Calibri"/>
                      </a:endParaRPr>
                    </a:p>
                  </a:txBody>
                  <a:tcPr marL="9525" marR="9525" marT="9525" marB="0" anchor="b"/>
                </a:tc>
              </a:tr>
              <a:tr h="361267">
                <a:tc>
                  <a:txBody>
                    <a:bodyPr/>
                    <a:lstStyle/>
                    <a:p>
                      <a:pPr algn="l" fontAlgn="b"/>
                      <a:r>
                        <a:rPr lang="en-US" sz="1200" b="0" u="none" strike="noStrike">
                          <a:solidFill>
                            <a:schemeClr val="tx1">
                              <a:lumMod val="85000"/>
                              <a:lumOff val="15000"/>
                            </a:schemeClr>
                          </a:solidFill>
                        </a:rPr>
                        <a:t>01-506-6884</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M10A 10K (right side)</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145</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171</a:t>
                      </a:r>
                      <a:endParaRPr lang="en-US" sz="1200" b="0" i="0" u="none" strike="noStrike">
                        <a:solidFill>
                          <a:schemeClr val="tx1">
                            <a:lumMod val="85000"/>
                            <a:lumOff val="15000"/>
                          </a:schemeClr>
                        </a:solidFill>
                        <a:latin typeface="Calibri"/>
                      </a:endParaRPr>
                    </a:p>
                  </a:txBody>
                  <a:tcPr marL="9525" marR="9525" marT="9525" marB="0" anchor="b"/>
                </a:tc>
              </a:tr>
              <a:tr h="361267">
                <a:tc>
                  <a:txBody>
                    <a:bodyPr/>
                    <a:lstStyle/>
                    <a:p>
                      <a:pPr algn="l" fontAlgn="b"/>
                      <a:r>
                        <a:rPr lang="en-US" sz="1200" b="0" u="none" strike="noStrike">
                          <a:solidFill>
                            <a:schemeClr val="tx1">
                              <a:lumMod val="85000"/>
                              <a:lumOff val="15000"/>
                            </a:schemeClr>
                          </a:solidFill>
                        </a:rPr>
                        <a:t>01-506-6885</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50K RTCH (Caterpillar)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2</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5</a:t>
                      </a:r>
                      <a:endParaRPr lang="en-US" sz="1200" b="0" i="0" u="none" strike="noStrike">
                        <a:solidFill>
                          <a:schemeClr val="tx1">
                            <a:lumMod val="85000"/>
                            <a:lumOff val="15000"/>
                          </a:schemeClr>
                        </a:solidFill>
                        <a:latin typeface="Calibri"/>
                      </a:endParaRPr>
                    </a:p>
                  </a:txBody>
                  <a:tcPr marL="9525" marR="9525" marT="9525" marB="0" anchor="b"/>
                </a:tc>
              </a:tr>
              <a:tr h="361267">
                <a:tc>
                  <a:txBody>
                    <a:bodyPr/>
                    <a:lstStyle/>
                    <a:p>
                      <a:pPr algn="l" fontAlgn="b"/>
                      <a:r>
                        <a:rPr lang="en-US" sz="1200" b="0" u="none" strike="noStrike" dirty="0">
                          <a:solidFill>
                            <a:schemeClr val="tx1">
                              <a:lumMod val="85000"/>
                              <a:lumOff val="15000"/>
                            </a:schemeClr>
                          </a:solidFill>
                        </a:rPr>
                        <a:t>01-506-7243</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dirty="0">
                          <a:solidFill>
                            <a:schemeClr val="tx1">
                              <a:lumMod val="85000"/>
                              <a:lumOff val="15000"/>
                            </a:schemeClr>
                          </a:solidFill>
                        </a:rPr>
                        <a:t>M923A1 &amp; M939A1/A2</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2,553</a:t>
                      </a:r>
                      <a:endParaRPr lang="en-US" sz="1200" b="0" i="0" u="none" strike="noStrike" dirty="0">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1,611</a:t>
                      </a:r>
                      <a:endParaRPr lang="en-US" sz="1200" b="0" i="0" u="none" strike="noStrike" dirty="0">
                        <a:solidFill>
                          <a:schemeClr val="tx1">
                            <a:lumMod val="85000"/>
                            <a:lumOff val="15000"/>
                          </a:schemeClr>
                        </a:solidFill>
                        <a:latin typeface="Calibri"/>
                      </a:endParaRPr>
                    </a:p>
                  </a:txBody>
                  <a:tcPr marL="9525" marR="9525" marT="9525" marB="0" anchor="b"/>
                </a:tc>
              </a:tr>
              <a:tr h="374481">
                <a:tc>
                  <a:txBody>
                    <a:bodyPr/>
                    <a:lstStyle/>
                    <a:p>
                      <a:pPr algn="l" fontAlgn="b"/>
                      <a:r>
                        <a:rPr lang="en-US" sz="1200" b="0" u="none" strike="noStrike">
                          <a:solidFill>
                            <a:schemeClr val="tx1">
                              <a:lumMod val="85000"/>
                              <a:lumOff val="15000"/>
                            </a:schemeClr>
                          </a:solidFill>
                        </a:rPr>
                        <a:t>01-506-7244</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pl-PL" sz="1200" b="0" u="none" strike="noStrike">
                          <a:solidFill>
                            <a:schemeClr val="tx1">
                              <a:lumMod val="85000"/>
                              <a:lumOff val="15000"/>
                            </a:schemeClr>
                          </a:solidFill>
                        </a:rPr>
                        <a:t>M818/M926/M939 w/o ABS, M939 FOV</a:t>
                      </a:r>
                      <a:endParaRPr lang="pl-PL"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410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226</a:t>
                      </a:r>
                      <a:endParaRPr lang="en-US" sz="1200" b="0" i="0" u="none" strike="noStrike">
                        <a:solidFill>
                          <a:schemeClr val="tx1">
                            <a:lumMod val="85000"/>
                            <a:lumOff val="15000"/>
                          </a:schemeClr>
                        </a:solidFill>
                        <a:latin typeface="Calibri"/>
                      </a:endParaRPr>
                    </a:p>
                  </a:txBody>
                  <a:tcPr marL="9525" marR="9525" marT="9525" marB="0" anchor="b"/>
                </a:tc>
              </a:tr>
              <a:tr h="361267">
                <a:tc>
                  <a:txBody>
                    <a:bodyPr/>
                    <a:lstStyle/>
                    <a:p>
                      <a:pPr algn="l" fontAlgn="b"/>
                      <a:r>
                        <a:rPr lang="en-US" sz="1200" b="0" u="none" strike="noStrike">
                          <a:solidFill>
                            <a:schemeClr val="tx1">
                              <a:lumMod val="85000"/>
                              <a:lumOff val="15000"/>
                            </a:schemeClr>
                          </a:solidFill>
                        </a:rPr>
                        <a:t>01-506-7315</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M860A1 Trailer (Patriot)</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102</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93</a:t>
                      </a:r>
                      <a:endParaRPr lang="en-US" sz="1200" b="0" i="0" u="none" strike="noStrike">
                        <a:solidFill>
                          <a:schemeClr val="tx1">
                            <a:lumMod val="85000"/>
                            <a:lumOff val="15000"/>
                          </a:schemeClr>
                        </a:solidFill>
                        <a:latin typeface="Calibri"/>
                      </a:endParaRPr>
                    </a:p>
                  </a:txBody>
                  <a:tcPr marL="9525" marR="9525" marT="9525" marB="0" anchor="b"/>
                </a:tc>
              </a:tr>
              <a:tr h="361267">
                <a:tc>
                  <a:txBody>
                    <a:bodyPr/>
                    <a:lstStyle/>
                    <a:p>
                      <a:pPr algn="l" fontAlgn="b"/>
                      <a:r>
                        <a:rPr lang="en-US" sz="1200" b="0" u="none" strike="noStrike">
                          <a:solidFill>
                            <a:schemeClr val="tx1">
                              <a:lumMod val="85000"/>
                              <a:lumOff val="15000"/>
                            </a:schemeClr>
                          </a:solidFill>
                        </a:rPr>
                        <a:t>01-506-7324</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M989A1 Trailer HEMAT</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144</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144</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a:solidFill>
                            <a:schemeClr val="tx1">
                              <a:lumMod val="85000"/>
                              <a:lumOff val="15000"/>
                            </a:schemeClr>
                          </a:solidFill>
                        </a:rPr>
                        <a:t>01-506-7646</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M870A1 Trailer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1,739</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1,669</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a:solidFill>
                            <a:schemeClr val="tx1">
                              <a:lumMod val="85000"/>
                              <a:lumOff val="15000"/>
                            </a:schemeClr>
                          </a:solidFill>
                        </a:rPr>
                        <a:t>01-506-7648</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M1062 Trailer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388</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382</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a:solidFill>
                            <a:schemeClr val="tx1">
                              <a:lumMod val="85000"/>
                              <a:lumOff val="15000"/>
                            </a:schemeClr>
                          </a:solidFill>
                        </a:rPr>
                        <a:t>01-506-7650</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M172A1 Trailer</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257</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192</a:t>
                      </a:r>
                      <a:endParaRPr lang="en-US" sz="1200" b="0" i="0" u="none" strike="noStrike">
                        <a:solidFill>
                          <a:schemeClr val="tx1">
                            <a:lumMod val="85000"/>
                            <a:lumOff val="15000"/>
                          </a:schemeClr>
                        </a:solidFill>
                        <a:latin typeface="Calibri"/>
                      </a:endParaRPr>
                    </a:p>
                  </a:txBody>
                  <a:tcPr marL="9525" marR="9525" marT="9525" marB="0" anchor="b"/>
                </a:tc>
              </a:tr>
              <a:tr h="304522">
                <a:tc>
                  <a:txBody>
                    <a:bodyPr/>
                    <a:lstStyle/>
                    <a:p>
                      <a:pPr algn="l" fontAlgn="b"/>
                      <a:r>
                        <a:rPr lang="en-US" sz="1200" b="0" u="none" strike="noStrike">
                          <a:solidFill>
                            <a:schemeClr val="tx1">
                              <a:lumMod val="85000"/>
                              <a:lumOff val="15000"/>
                            </a:schemeClr>
                          </a:solidFill>
                        </a:rPr>
                        <a:t>01-506-8319</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l" fontAlgn="b"/>
                      <a:r>
                        <a:rPr lang="en-US" sz="1200" b="0" u="none" strike="noStrike">
                          <a:solidFill>
                            <a:schemeClr val="tx1">
                              <a:lumMod val="85000"/>
                              <a:lumOff val="15000"/>
                            </a:schemeClr>
                          </a:solidFill>
                        </a:rPr>
                        <a:t>M939 with ABS</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a:solidFill>
                            <a:schemeClr val="tx1">
                              <a:lumMod val="85000"/>
                              <a:lumOff val="15000"/>
                            </a:schemeClr>
                          </a:solidFill>
                        </a:rPr>
                        <a:t>379</a:t>
                      </a:r>
                      <a:endParaRPr lang="en-US" sz="1200" b="0" i="0" u="none" strike="noStrike">
                        <a:solidFill>
                          <a:schemeClr val="tx1">
                            <a:lumMod val="85000"/>
                            <a:lumOff val="15000"/>
                          </a:schemeClr>
                        </a:solidFill>
                        <a:latin typeface="Calibri"/>
                      </a:endParaRPr>
                    </a:p>
                  </a:txBody>
                  <a:tcPr marL="9525" marR="9525" marT="9525" marB="0" anchor="b"/>
                </a:tc>
                <a:tc>
                  <a:txBody>
                    <a:bodyPr/>
                    <a:lstStyle/>
                    <a:p>
                      <a:pPr algn="r" fontAlgn="b"/>
                      <a:r>
                        <a:rPr lang="en-US" sz="1200" b="0" u="none" strike="noStrike" dirty="0">
                          <a:solidFill>
                            <a:schemeClr val="tx1">
                              <a:lumMod val="85000"/>
                              <a:lumOff val="15000"/>
                            </a:schemeClr>
                          </a:solidFill>
                        </a:rPr>
                        <a:t>289</a:t>
                      </a:r>
                      <a:endParaRPr lang="en-US" sz="1200" b="0" i="0" u="none" strike="noStrike" dirty="0">
                        <a:solidFill>
                          <a:schemeClr val="tx1">
                            <a:lumMod val="85000"/>
                            <a:lumOff val="15000"/>
                          </a:schemeClr>
                        </a:solidFill>
                        <a:latin typeface="Calibri"/>
                      </a:endParaRP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p:cNvGraphicFramePr>
            <a:graphicFrameLocks noGrp="1"/>
          </p:cNvGraphicFramePr>
          <p:nvPr>
            <p:ph type="tbl" idx="1"/>
          </p:nvPr>
        </p:nvGraphicFramePr>
        <p:xfrm>
          <a:off x="152400" y="533401"/>
          <a:ext cx="8610600" cy="6180575"/>
        </p:xfrm>
        <a:graphic>
          <a:graphicData uri="http://schemas.openxmlformats.org/drawingml/2006/table">
            <a:tbl>
              <a:tblPr firstRow="1" bandRow="1">
                <a:tableStyleId>{00A15C55-8517-42AA-B614-E9B94910E393}</a:tableStyleId>
              </a:tblPr>
              <a:tblGrid>
                <a:gridCol w="2152650"/>
                <a:gridCol w="2152650"/>
                <a:gridCol w="2152650"/>
                <a:gridCol w="2152650"/>
              </a:tblGrid>
              <a:tr h="366905">
                <a:tc>
                  <a:txBody>
                    <a:bodyPr/>
                    <a:lstStyle/>
                    <a:p>
                      <a:pPr algn="l" fontAlgn="b"/>
                      <a:r>
                        <a:rPr lang="en-US" sz="1200" b="0" i="0" u="none" strike="noStrike" dirty="0">
                          <a:solidFill>
                            <a:srgbClr val="000000"/>
                          </a:solidFill>
                          <a:latin typeface="Calibri"/>
                        </a:rPr>
                        <a:t>01-508-2786</a:t>
                      </a:r>
                    </a:p>
                  </a:txBody>
                  <a:tcPr marL="9525" marR="9525" marT="9525" marB="0" anchor="b"/>
                </a:tc>
                <a:tc>
                  <a:txBody>
                    <a:bodyPr/>
                    <a:lstStyle/>
                    <a:p>
                      <a:pPr algn="l" fontAlgn="b"/>
                      <a:r>
                        <a:rPr lang="en-US" sz="1200" b="0" i="0" u="none" strike="noStrike">
                          <a:solidFill>
                            <a:srgbClr val="000000"/>
                          </a:solidFill>
                          <a:latin typeface="Calibri"/>
                        </a:rPr>
                        <a:t>M871R/M871A1R, M871A3 &amp; M871A2R</a:t>
                      </a:r>
                    </a:p>
                  </a:txBody>
                  <a:tcPr marL="9525" marR="9525" marT="9525" marB="0" anchor="b"/>
                </a:tc>
                <a:tc>
                  <a:txBody>
                    <a:bodyPr/>
                    <a:lstStyle/>
                    <a:p>
                      <a:pPr algn="r" fontAlgn="b"/>
                      <a:r>
                        <a:rPr lang="en-US" sz="1200" b="0" i="0" u="none" strike="noStrike" dirty="0">
                          <a:solidFill>
                            <a:srgbClr val="000000"/>
                          </a:solidFill>
                          <a:latin typeface="Calibri"/>
                        </a:rPr>
                        <a:t>418</a:t>
                      </a:r>
                    </a:p>
                  </a:txBody>
                  <a:tcPr marL="9525" marR="9525" marT="9525" marB="0" anchor="b"/>
                </a:tc>
                <a:tc>
                  <a:txBody>
                    <a:bodyPr/>
                    <a:lstStyle/>
                    <a:p>
                      <a:pPr algn="r" fontAlgn="b"/>
                      <a:r>
                        <a:rPr lang="en-US" sz="1200" b="0" i="0" u="none" strike="noStrike">
                          <a:solidFill>
                            <a:srgbClr val="000000"/>
                          </a:solidFill>
                          <a:latin typeface="Calibri"/>
                        </a:rPr>
                        <a:t>332</a:t>
                      </a:r>
                    </a:p>
                  </a:txBody>
                  <a:tcPr marL="9525" marR="9525" marT="9525" marB="0" anchor="b"/>
                </a:tc>
              </a:tr>
              <a:tr h="362559">
                <a:tc>
                  <a:txBody>
                    <a:bodyPr/>
                    <a:lstStyle/>
                    <a:p>
                      <a:pPr algn="l" fontAlgn="b"/>
                      <a:r>
                        <a:rPr lang="en-US" sz="1200" b="0" i="0" u="none" strike="noStrike">
                          <a:solidFill>
                            <a:srgbClr val="000000"/>
                          </a:solidFill>
                          <a:latin typeface="Calibri"/>
                        </a:rPr>
                        <a:t>01-508-6677</a:t>
                      </a:r>
                    </a:p>
                  </a:txBody>
                  <a:tcPr marL="9525" marR="9525" marT="9525" marB="0" anchor="b"/>
                </a:tc>
                <a:tc>
                  <a:txBody>
                    <a:bodyPr/>
                    <a:lstStyle/>
                    <a:p>
                      <a:pPr algn="l" fontAlgn="b"/>
                      <a:r>
                        <a:rPr lang="en-US" sz="1200" b="0" i="0" u="none" strike="noStrike">
                          <a:solidFill>
                            <a:srgbClr val="000000"/>
                          </a:solidFill>
                          <a:latin typeface="Calibri"/>
                        </a:rPr>
                        <a:t>M870 Trailer</a:t>
                      </a:r>
                    </a:p>
                  </a:txBody>
                  <a:tcPr marL="9525" marR="9525" marT="9525" marB="0" anchor="b"/>
                </a:tc>
                <a:tc>
                  <a:txBody>
                    <a:bodyPr/>
                    <a:lstStyle/>
                    <a:p>
                      <a:pPr algn="r" fontAlgn="b"/>
                      <a:r>
                        <a:rPr lang="en-US" sz="1200" b="0" i="0" u="none" strike="noStrike">
                          <a:solidFill>
                            <a:srgbClr val="000000"/>
                          </a:solidFill>
                          <a:latin typeface="Calibri"/>
                        </a:rPr>
                        <a:t>93</a:t>
                      </a:r>
                    </a:p>
                  </a:txBody>
                  <a:tcPr marL="9525" marR="9525" marT="9525" marB="0" anchor="b"/>
                </a:tc>
                <a:tc>
                  <a:txBody>
                    <a:bodyPr/>
                    <a:lstStyle/>
                    <a:p>
                      <a:pPr algn="r" fontAlgn="b"/>
                      <a:r>
                        <a:rPr lang="en-US" sz="1200" b="0" i="0" u="none" strike="noStrike">
                          <a:solidFill>
                            <a:srgbClr val="000000"/>
                          </a:solidFill>
                          <a:latin typeface="Calibri"/>
                        </a:rPr>
                        <a:t>172</a:t>
                      </a:r>
                    </a:p>
                  </a:txBody>
                  <a:tcPr marL="9525" marR="9525" marT="9525" marB="0" anchor="b"/>
                </a:tc>
              </a:tr>
              <a:tr h="362559">
                <a:tc>
                  <a:txBody>
                    <a:bodyPr/>
                    <a:lstStyle/>
                    <a:p>
                      <a:pPr algn="l" fontAlgn="b"/>
                      <a:r>
                        <a:rPr lang="en-US" sz="1200" b="0" i="0" u="none" strike="noStrike">
                          <a:solidFill>
                            <a:srgbClr val="000000"/>
                          </a:solidFill>
                          <a:latin typeface="Calibri"/>
                        </a:rPr>
                        <a:t>01-514-5105</a:t>
                      </a:r>
                    </a:p>
                  </a:txBody>
                  <a:tcPr marL="9525" marR="9525" marT="9525" marB="0" anchor="b"/>
                </a:tc>
                <a:tc>
                  <a:txBody>
                    <a:bodyPr/>
                    <a:lstStyle/>
                    <a:p>
                      <a:pPr algn="l" fontAlgn="b"/>
                      <a:r>
                        <a:rPr lang="en-US" sz="1200" b="0" i="0" u="none" strike="noStrike">
                          <a:solidFill>
                            <a:srgbClr val="000000"/>
                          </a:solidFill>
                          <a:latin typeface="Calibri"/>
                        </a:rPr>
                        <a:t>M878A2</a:t>
                      </a:r>
                    </a:p>
                  </a:txBody>
                  <a:tcPr marL="9525" marR="9525" marT="9525" marB="0" anchor="b"/>
                </a:tc>
                <a:tc>
                  <a:txBody>
                    <a:bodyPr/>
                    <a:lstStyle/>
                    <a:p>
                      <a:pPr algn="r" fontAlgn="b"/>
                      <a:r>
                        <a:rPr lang="en-US" sz="1200" b="0" i="0" u="none" strike="noStrike">
                          <a:solidFill>
                            <a:srgbClr val="000000"/>
                          </a:solidFill>
                          <a:latin typeface="Calibri"/>
                        </a:rPr>
                        <a:t>0</a:t>
                      </a:r>
                    </a:p>
                  </a:txBody>
                  <a:tcPr marL="9525" marR="9525" marT="9525" marB="0" anchor="b"/>
                </a:tc>
                <a:tc>
                  <a:txBody>
                    <a:bodyPr/>
                    <a:lstStyle/>
                    <a:p>
                      <a:pPr algn="r" fontAlgn="b"/>
                      <a:r>
                        <a:rPr lang="en-US" sz="1200" b="0" i="0" u="none" strike="noStrike">
                          <a:solidFill>
                            <a:srgbClr val="000000"/>
                          </a:solidFill>
                          <a:latin typeface="Calibri"/>
                        </a:rPr>
                        <a:t>5</a:t>
                      </a:r>
                    </a:p>
                  </a:txBody>
                  <a:tcPr marL="9525" marR="9525" marT="9525" marB="0" anchor="b"/>
                </a:tc>
              </a:tr>
              <a:tr h="362559">
                <a:tc>
                  <a:txBody>
                    <a:bodyPr/>
                    <a:lstStyle/>
                    <a:p>
                      <a:pPr algn="l" fontAlgn="b"/>
                      <a:r>
                        <a:rPr lang="en-US" sz="1200" b="0" i="0" u="none" strike="noStrike">
                          <a:solidFill>
                            <a:srgbClr val="000000"/>
                          </a:solidFill>
                          <a:latin typeface="Calibri"/>
                        </a:rPr>
                        <a:t>01-514-7903</a:t>
                      </a:r>
                    </a:p>
                  </a:txBody>
                  <a:tcPr marL="9525" marR="9525" marT="9525" marB="0" anchor="b"/>
                </a:tc>
                <a:tc>
                  <a:txBody>
                    <a:bodyPr/>
                    <a:lstStyle/>
                    <a:p>
                      <a:pPr algn="l" fontAlgn="b"/>
                      <a:r>
                        <a:rPr lang="en-US" sz="1200" b="0" i="0" u="none" strike="noStrike">
                          <a:solidFill>
                            <a:srgbClr val="000000"/>
                          </a:solidFill>
                          <a:latin typeface="Calibri"/>
                        </a:rPr>
                        <a:t>M129A4 Semitrailer</a:t>
                      </a:r>
                    </a:p>
                  </a:txBody>
                  <a:tcPr marL="9525" marR="9525" marT="9525" marB="0" anchor="b"/>
                </a:tc>
                <a:tc>
                  <a:txBody>
                    <a:bodyPr/>
                    <a:lstStyle/>
                    <a:p>
                      <a:pPr algn="r" fontAlgn="b"/>
                      <a:r>
                        <a:rPr lang="en-US" sz="1200" b="0" i="0" u="none" strike="noStrike">
                          <a:solidFill>
                            <a:srgbClr val="000000"/>
                          </a:solidFill>
                          <a:latin typeface="Calibri"/>
                        </a:rPr>
                        <a:t>163</a:t>
                      </a:r>
                    </a:p>
                  </a:txBody>
                  <a:tcPr marL="9525" marR="9525" marT="9525" marB="0" anchor="b"/>
                </a:tc>
                <a:tc>
                  <a:txBody>
                    <a:bodyPr/>
                    <a:lstStyle/>
                    <a:p>
                      <a:pPr algn="r" fontAlgn="b"/>
                      <a:r>
                        <a:rPr lang="en-US" sz="1200" b="0" i="0" u="none" strike="noStrike">
                          <a:solidFill>
                            <a:srgbClr val="000000"/>
                          </a:solidFill>
                          <a:latin typeface="Calibri"/>
                        </a:rPr>
                        <a:t>80</a:t>
                      </a:r>
                    </a:p>
                  </a:txBody>
                  <a:tcPr marL="9525" marR="9525" marT="9525" marB="0" anchor="b"/>
                </a:tc>
              </a:tr>
              <a:tr h="362559">
                <a:tc>
                  <a:txBody>
                    <a:bodyPr/>
                    <a:lstStyle/>
                    <a:p>
                      <a:pPr algn="l" fontAlgn="b"/>
                      <a:r>
                        <a:rPr lang="en-US" sz="1200" b="0" i="0" u="none" strike="noStrike">
                          <a:solidFill>
                            <a:srgbClr val="000000"/>
                          </a:solidFill>
                          <a:latin typeface="Calibri"/>
                        </a:rPr>
                        <a:t>01-514-7909</a:t>
                      </a:r>
                    </a:p>
                  </a:txBody>
                  <a:tcPr marL="9525" marR="9525" marT="9525" marB="0" anchor="b"/>
                </a:tc>
                <a:tc>
                  <a:txBody>
                    <a:bodyPr/>
                    <a:lstStyle/>
                    <a:p>
                      <a:pPr algn="l" fontAlgn="b"/>
                      <a:r>
                        <a:rPr lang="en-US" sz="1200" b="0" i="0" u="none" strike="noStrike">
                          <a:solidFill>
                            <a:srgbClr val="000000"/>
                          </a:solidFill>
                          <a:latin typeface="Calibri"/>
                        </a:rPr>
                        <a:t>M1061A1</a:t>
                      </a:r>
                    </a:p>
                  </a:txBody>
                  <a:tcPr marL="9525" marR="9525" marT="9525" marB="0" anchor="b"/>
                </a:tc>
                <a:tc>
                  <a:txBody>
                    <a:bodyPr/>
                    <a:lstStyle/>
                    <a:p>
                      <a:pPr algn="r" fontAlgn="b"/>
                      <a:r>
                        <a:rPr lang="en-US" sz="1200" b="0" i="0" u="none" strike="noStrike">
                          <a:solidFill>
                            <a:srgbClr val="000000"/>
                          </a:solidFill>
                          <a:latin typeface="Calibri"/>
                        </a:rPr>
                        <a:t>122</a:t>
                      </a:r>
                    </a:p>
                  </a:txBody>
                  <a:tcPr marL="9525" marR="9525" marT="9525" marB="0" anchor="b"/>
                </a:tc>
                <a:tc>
                  <a:txBody>
                    <a:bodyPr/>
                    <a:lstStyle/>
                    <a:p>
                      <a:pPr algn="r" fontAlgn="b"/>
                      <a:r>
                        <a:rPr lang="en-US" sz="1200" b="0" i="0" u="none" strike="noStrike">
                          <a:solidFill>
                            <a:srgbClr val="000000"/>
                          </a:solidFill>
                          <a:latin typeface="Calibri"/>
                        </a:rPr>
                        <a:t>139</a:t>
                      </a:r>
                    </a:p>
                  </a:txBody>
                  <a:tcPr marL="9525" marR="9525" marT="9525" marB="0" anchor="b"/>
                </a:tc>
              </a:tr>
              <a:tr h="366905">
                <a:tc>
                  <a:txBody>
                    <a:bodyPr/>
                    <a:lstStyle/>
                    <a:p>
                      <a:pPr algn="l" fontAlgn="b"/>
                      <a:r>
                        <a:rPr lang="en-US" sz="1200" b="0" i="0" u="none" strike="noStrike">
                          <a:solidFill>
                            <a:srgbClr val="000000"/>
                          </a:solidFill>
                          <a:latin typeface="Calibri"/>
                        </a:rPr>
                        <a:t>01-514-8514</a:t>
                      </a:r>
                    </a:p>
                  </a:txBody>
                  <a:tcPr marL="9525" marR="9525" marT="9525" marB="0" anchor="b"/>
                </a:tc>
                <a:tc>
                  <a:txBody>
                    <a:bodyPr/>
                    <a:lstStyle/>
                    <a:p>
                      <a:pPr algn="l" fontAlgn="b"/>
                      <a:r>
                        <a:rPr lang="en-US" sz="1200" b="0" i="0" u="none" strike="noStrike">
                          <a:solidFill>
                            <a:srgbClr val="000000"/>
                          </a:solidFill>
                          <a:latin typeface="Calibri"/>
                        </a:rPr>
                        <a:t>10K ATLAS Forklift - Left</a:t>
                      </a:r>
                    </a:p>
                  </a:txBody>
                  <a:tcPr marL="9525" marR="9525" marT="9525" marB="0" anchor="b"/>
                </a:tc>
                <a:tc>
                  <a:txBody>
                    <a:bodyPr/>
                    <a:lstStyle/>
                    <a:p>
                      <a:pPr algn="r" fontAlgn="b"/>
                      <a:r>
                        <a:rPr lang="en-US" sz="1200" b="0" i="0" u="none" strike="noStrike">
                          <a:solidFill>
                            <a:srgbClr val="000000"/>
                          </a:solidFill>
                          <a:latin typeface="Calibri"/>
                        </a:rPr>
                        <a:t>708</a:t>
                      </a:r>
                    </a:p>
                  </a:txBody>
                  <a:tcPr marL="9525" marR="9525" marT="9525" marB="0" anchor="b"/>
                </a:tc>
                <a:tc>
                  <a:txBody>
                    <a:bodyPr/>
                    <a:lstStyle/>
                    <a:p>
                      <a:pPr algn="r" fontAlgn="b"/>
                      <a:r>
                        <a:rPr lang="en-US" sz="1200" b="0" i="0" u="none" strike="noStrike">
                          <a:solidFill>
                            <a:srgbClr val="000000"/>
                          </a:solidFill>
                          <a:latin typeface="Calibri"/>
                        </a:rPr>
                        <a:t>739</a:t>
                      </a:r>
                    </a:p>
                  </a:txBody>
                  <a:tcPr marL="9525" marR="9525" marT="9525" marB="0" anchor="b"/>
                </a:tc>
              </a:tr>
              <a:tr h="362559">
                <a:tc>
                  <a:txBody>
                    <a:bodyPr/>
                    <a:lstStyle/>
                    <a:p>
                      <a:pPr algn="l" fontAlgn="b"/>
                      <a:r>
                        <a:rPr lang="en-US" sz="1200" b="0" i="0" u="none" strike="noStrike">
                          <a:solidFill>
                            <a:srgbClr val="000000"/>
                          </a:solidFill>
                          <a:latin typeface="Calibri"/>
                        </a:rPr>
                        <a:t>01-518-3656</a:t>
                      </a:r>
                    </a:p>
                  </a:txBody>
                  <a:tcPr marL="9525" marR="9525" marT="9525" marB="0" anchor="b"/>
                </a:tc>
                <a:tc>
                  <a:txBody>
                    <a:bodyPr/>
                    <a:lstStyle/>
                    <a:p>
                      <a:pPr algn="l" fontAlgn="b"/>
                      <a:r>
                        <a:rPr lang="en-US" sz="1200" b="0" i="0" u="none" strike="noStrike">
                          <a:solidFill>
                            <a:srgbClr val="000000"/>
                          </a:solidFill>
                          <a:latin typeface="Calibri"/>
                        </a:rPr>
                        <a:t>6KVRRTFL- (Right Side)</a:t>
                      </a:r>
                    </a:p>
                  </a:txBody>
                  <a:tcPr marL="9525" marR="9525" marT="9525" marB="0" anchor="b"/>
                </a:tc>
                <a:tc>
                  <a:txBody>
                    <a:bodyPr/>
                    <a:lstStyle/>
                    <a:p>
                      <a:pPr algn="r" fontAlgn="b"/>
                      <a:r>
                        <a:rPr lang="en-US" sz="1200" b="0" i="0" u="none" strike="noStrike">
                          <a:solidFill>
                            <a:srgbClr val="000000"/>
                          </a:solidFill>
                          <a:latin typeface="Calibri"/>
                        </a:rPr>
                        <a:t>291</a:t>
                      </a:r>
                    </a:p>
                  </a:txBody>
                  <a:tcPr marL="9525" marR="9525" marT="9525" marB="0" anchor="b"/>
                </a:tc>
                <a:tc>
                  <a:txBody>
                    <a:bodyPr/>
                    <a:lstStyle/>
                    <a:p>
                      <a:pPr algn="r" fontAlgn="b"/>
                      <a:r>
                        <a:rPr lang="en-US" sz="1200" b="0" i="0" u="none" strike="noStrike">
                          <a:solidFill>
                            <a:srgbClr val="000000"/>
                          </a:solidFill>
                          <a:latin typeface="Calibri"/>
                        </a:rPr>
                        <a:t>273</a:t>
                      </a:r>
                    </a:p>
                  </a:txBody>
                  <a:tcPr marL="9525" marR="9525" marT="9525" marB="0" anchor="b"/>
                </a:tc>
              </a:tr>
              <a:tr h="362559">
                <a:tc>
                  <a:txBody>
                    <a:bodyPr/>
                    <a:lstStyle/>
                    <a:p>
                      <a:pPr algn="l" fontAlgn="b"/>
                      <a:r>
                        <a:rPr lang="en-US" sz="1200" b="0" i="0" u="none" strike="noStrike">
                          <a:solidFill>
                            <a:srgbClr val="000000"/>
                          </a:solidFill>
                          <a:latin typeface="Calibri"/>
                        </a:rPr>
                        <a:t>01-518-3659</a:t>
                      </a:r>
                    </a:p>
                  </a:txBody>
                  <a:tcPr marL="9525" marR="9525" marT="9525" marB="0" anchor="b"/>
                </a:tc>
                <a:tc>
                  <a:txBody>
                    <a:bodyPr/>
                    <a:lstStyle/>
                    <a:p>
                      <a:pPr algn="l" fontAlgn="b"/>
                      <a:r>
                        <a:rPr lang="en-US" sz="1200" b="0" i="0" u="none" strike="noStrike">
                          <a:solidFill>
                            <a:srgbClr val="000000"/>
                          </a:solidFill>
                          <a:latin typeface="Calibri"/>
                        </a:rPr>
                        <a:t>6KVRRTFL - (Left Side)</a:t>
                      </a:r>
                    </a:p>
                  </a:txBody>
                  <a:tcPr marL="9525" marR="9525" marT="9525" marB="0" anchor="b"/>
                </a:tc>
                <a:tc>
                  <a:txBody>
                    <a:bodyPr/>
                    <a:lstStyle/>
                    <a:p>
                      <a:pPr algn="r" fontAlgn="b"/>
                      <a:r>
                        <a:rPr lang="en-US" sz="1200" b="0" i="0" u="none" strike="noStrike">
                          <a:solidFill>
                            <a:srgbClr val="000000"/>
                          </a:solidFill>
                          <a:latin typeface="Calibri"/>
                        </a:rPr>
                        <a:t>312</a:t>
                      </a:r>
                    </a:p>
                  </a:txBody>
                  <a:tcPr marL="9525" marR="9525" marT="9525" marB="0" anchor="b"/>
                </a:tc>
                <a:tc>
                  <a:txBody>
                    <a:bodyPr/>
                    <a:lstStyle/>
                    <a:p>
                      <a:pPr algn="r" fontAlgn="b"/>
                      <a:r>
                        <a:rPr lang="en-US" sz="1200" b="0" i="0" u="none" strike="noStrike">
                          <a:solidFill>
                            <a:srgbClr val="000000"/>
                          </a:solidFill>
                          <a:latin typeface="Calibri"/>
                        </a:rPr>
                        <a:t>325</a:t>
                      </a:r>
                    </a:p>
                  </a:txBody>
                  <a:tcPr marL="9525" marR="9525" marT="9525" marB="0" anchor="b"/>
                </a:tc>
              </a:tr>
              <a:tr h="362559">
                <a:tc>
                  <a:txBody>
                    <a:bodyPr/>
                    <a:lstStyle/>
                    <a:p>
                      <a:pPr algn="l" fontAlgn="b"/>
                      <a:r>
                        <a:rPr lang="en-US" sz="1200" b="0" i="0" u="none" strike="noStrike">
                          <a:solidFill>
                            <a:srgbClr val="000000"/>
                          </a:solidFill>
                          <a:latin typeface="Calibri"/>
                        </a:rPr>
                        <a:t>01-527-4609</a:t>
                      </a:r>
                    </a:p>
                  </a:txBody>
                  <a:tcPr marL="9525" marR="9525" marT="9525" marB="0" anchor="b"/>
                </a:tc>
                <a:tc>
                  <a:txBody>
                    <a:bodyPr/>
                    <a:lstStyle/>
                    <a:p>
                      <a:pPr algn="l" fontAlgn="b"/>
                      <a:r>
                        <a:rPr lang="en-US" sz="1200" b="0" i="0" u="none" strike="noStrike">
                          <a:solidFill>
                            <a:srgbClr val="000000"/>
                          </a:solidFill>
                          <a:latin typeface="Calibri"/>
                        </a:rPr>
                        <a:t>M967A2/M969A3</a:t>
                      </a:r>
                    </a:p>
                  </a:txBody>
                  <a:tcPr marL="9525" marR="9525" marT="9525" marB="0" anchor="b"/>
                </a:tc>
                <a:tc>
                  <a:txBody>
                    <a:bodyPr/>
                    <a:lstStyle/>
                    <a:p>
                      <a:pPr algn="r" fontAlgn="b"/>
                      <a:r>
                        <a:rPr lang="en-US" sz="1200" b="0" i="0" u="none" strike="noStrike">
                          <a:solidFill>
                            <a:srgbClr val="000000"/>
                          </a:solidFill>
                          <a:latin typeface="Calibri"/>
                        </a:rPr>
                        <a:t>183</a:t>
                      </a:r>
                    </a:p>
                  </a:txBody>
                  <a:tcPr marL="9525" marR="9525" marT="9525" marB="0" anchor="b"/>
                </a:tc>
                <a:tc>
                  <a:txBody>
                    <a:bodyPr/>
                    <a:lstStyle/>
                    <a:p>
                      <a:pPr algn="r" fontAlgn="b"/>
                      <a:r>
                        <a:rPr lang="en-US" sz="1200" b="0" i="0" u="none" strike="noStrike">
                          <a:solidFill>
                            <a:srgbClr val="000000"/>
                          </a:solidFill>
                          <a:latin typeface="Calibri"/>
                        </a:rPr>
                        <a:t>212</a:t>
                      </a:r>
                    </a:p>
                  </a:txBody>
                  <a:tcPr marL="9525" marR="9525" marT="9525" marB="0" anchor="b"/>
                </a:tc>
              </a:tr>
              <a:tr h="362559">
                <a:tc>
                  <a:txBody>
                    <a:bodyPr/>
                    <a:lstStyle/>
                    <a:p>
                      <a:pPr algn="l" fontAlgn="b"/>
                      <a:r>
                        <a:rPr lang="en-US" sz="1200" b="0" i="0" u="none" strike="noStrike">
                          <a:solidFill>
                            <a:srgbClr val="000000"/>
                          </a:solidFill>
                          <a:latin typeface="Calibri"/>
                        </a:rPr>
                        <a:t>01-527-9583</a:t>
                      </a:r>
                    </a:p>
                  </a:txBody>
                  <a:tcPr marL="9525" marR="9525" marT="9525" marB="0" anchor="b"/>
                </a:tc>
                <a:tc>
                  <a:txBody>
                    <a:bodyPr/>
                    <a:lstStyle/>
                    <a:p>
                      <a:pPr algn="l" fontAlgn="b"/>
                      <a:r>
                        <a:rPr lang="en-US" sz="1200" b="0" i="0" u="none" strike="noStrike">
                          <a:solidFill>
                            <a:srgbClr val="000000"/>
                          </a:solidFill>
                          <a:latin typeface="Calibri"/>
                        </a:rPr>
                        <a:t>M10A 10K (left side)</a:t>
                      </a:r>
                    </a:p>
                  </a:txBody>
                  <a:tcPr marL="9525" marR="9525" marT="9525" marB="0" anchor="b"/>
                </a:tc>
                <a:tc>
                  <a:txBody>
                    <a:bodyPr/>
                    <a:lstStyle/>
                    <a:p>
                      <a:pPr algn="r" fontAlgn="b"/>
                      <a:r>
                        <a:rPr lang="en-US" sz="1200" b="0" i="0" u="none" strike="noStrike">
                          <a:solidFill>
                            <a:srgbClr val="000000"/>
                          </a:solidFill>
                          <a:latin typeface="Calibri"/>
                        </a:rPr>
                        <a:t>153</a:t>
                      </a:r>
                    </a:p>
                  </a:txBody>
                  <a:tcPr marL="9525" marR="9525" marT="9525" marB="0" anchor="b"/>
                </a:tc>
                <a:tc>
                  <a:txBody>
                    <a:bodyPr/>
                    <a:lstStyle/>
                    <a:p>
                      <a:pPr algn="r" fontAlgn="b"/>
                      <a:r>
                        <a:rPr lang="en-US" sz="1200" b="0" i="0" u="none" strike="noStrike">
                          <a:solidFill>
                            <a:srgbClr val="000000"/>
                          </a:solidFill>
                          <a:latin typeface="Calibri"/>
                        </a:rPr>
                        <a:t>162</a:t>
                      </a:r>
                    </a:p>
                  </a:txBody>
                  <a:tcPr marL="9525" marR="9525" marT="9525" marB="0" anchor="b"/>
                </a:tc>
              </a:tr>
              <a:tr h="362559">
                <a:tc>
                  <a:txBody>
                    <a:bodyPr/>
                    <a:lstStyle/>
                    <a:p>
                      <a:pPr algn="l" fontAlgn="b"/>
                      <a:r>
                        <a:rPr lang="en-US" sz="1200" b="0" i="0" u="none" strike="noStrike">
                          <a:solidFill>
                            <a:srgbClr val="000000"/>
                          </a:solidFill>
                          <a:latin typeface="Calibri"/>
                        </a:rPr>
                        <a:t>01-527-9584</a:t>
                      </a:r>
                    </a:p>
                  </a:txBody>
                  <a:tcPr marL="9525" marR="9525" marT="9525" marB="0" anchor="b"/>
                </a:tc>
                <a:tc>
                  <a:txBody>
                    <a:bodyPr/>
                    <a:lstStyle/>
                    <a:p>
                      <a:pPr algn="l" fontAlgn="b"/>
                      <a:r>
                        <a:rPr lang="en-US" sz="1200" b="0" i="0" u="none" strike="noStrike">
                          <a:solidFill>
                            <a:srgbClr val="000000"/>
                          </a:solidFill>
                          <a:latin typeface="Calibri"/>
                        </a:rPr>
                        <a:t>SEE</a:t>
                      </a:r>
                    </a:p>
                  </a:txBody>
                  <a:tcPr marL="9525" marR="9525" marT="9525" marB="0" anchor="b"/>
                </a:tc>
                <a:tc>
                  <a:txBody>
                    <a:bodyPr/>
                    <a:lstStyle/>
                    <a:p>
                      <a:pPr algn="r" fontAlgn="b"/>
                      <a:r>
                        <a:rPr lang="en-US" sz="1200" b="0" i="0" u="none" strike="noStrike">
                          <a:solidFill>
                            <a:srgbClr val="000000"/>
                          </a:solidFill>
                          <a:latin typeface="Calibri"/>
                        </a:rPr>
                        <a:t>99</a:t>
                      </a:r>
                    </a:p>
                  </a:txBody>
                  <a:tcPr marL="9525" marR="9525" marT="9525" marB="0" anchor="b"/>
                </a:tc>
                <a:tc>
                  <a:txBody>
                    <a:bodyPr/>
                    <a:lstStyle/>
                    <a:p>
                      <a:pPr algn="r" fontAlgn="b"/>
                      <a:r>
                        <a:rPr lang="en-US" sz="1200" b="0" i="0" u="none" strike="noStrike">
                          <a:solidFill>
                            <a:srgbClr val="000000"/>
                          </a:solidFill>
                          <a:latin typeface="Calibri"/>
                        </a:rPr>
                        <a:t>67</a:t>
                      </a:r>
                    </a:p>
                  </a:txBody>
                  <a:tcPr marL="9525" marR="9525" marT="9525" marB="0" anchor="b"/>
                </a:tc>
              </a:tr>
              <a:tr h="362559">
                <a:tc>
                  <a:txBody>
                    <a:bodyPr/>
                    <a:lstStyle/>
                    <a:p>
                      <a:pPr algn="l" fontAlgn="b"/>
                      <a:r>
                        <a:rPr lang="en-US" sz="1200" b="0" i="0" u="none" strike="noStrike">
                          <a:solidFill>
                            <a:srgbClr val="000000"/>
                          </a:solidFill>
                          <a:latin typeface="Calibri"/>
                        </a:rPr>
                        <a:t>01-528-9461</a:t>
                      </a:r>
                    </a:p>
                  </a:txBody>
                  <a:tcPr marL="9525" marR="9525" marT="9525" marB="0" anchor="b"/>
                </a:tc>
                <a:tc>
                  <a:txBody>
                    <a:bodyPr/>
                    <a:lstStyle/>
                    <a:p>
                      <a:pPr algn="l" fontAlgn="b"/>
                      <a:r>
                        <a:rPr lang="en-US" sz="1200" b="0" i="0" u="none" strike="noStrike">
                          <a:solidFill>
                            <a:srgbClr val="000000"/>
                          </a:solidFill>
                          <a:latin typeface="Calibri"/>
                        </a:rPr>
                        <a:t>M200A1</a:t>
                      </a:r>
                    </a:p>
                  </a:txBody>
                  <a:tcPr marL="9525" marR="9525" marT="9525" marB="0" anchor="b"/>
                </a:tc>
                <a:tc>
                  <a:txBody>
                    <a:bodyPr/>
                    <a:lstStyle/>
                    <a:p>
                      <a:pPr algn="r" fontAlgn="b"/>
                      <a:r>
                        <a:rPr lang="en-US" sz="1200" b="0" i="0" u="none" strike="noStrike">
                          <a:solidFill>
                            <a:srgbClr val="000000"/>
                          </a:solidFill>
                          <a:latin typeface="Calibri"/>
                        </a:rPr>
                        <a:t>57</a:t>
                      </a:r>
                    </a:p>
                  </a:txBody>
                  <a:tcPr marL="9525" marR="9525" marT="9525" marB="0" anchor="b"/>
                </a:tc>
                <a:tc>
                  <a:txBody>
                    <a:bodyPr/>
                    <a:lstStyle/>
                    <a:p>
                      <a:pPr algn="r" fontAlgn="b"/>
                      <a:r>
                        <a:rPr lang="en-US" sz="1200" b="0" i="0" u="none" strike="noStrike">
                          <a:solidFill>
                            <a:srgbClr val="000000"/>
                          </a:solidFill>
                          <a:latin typeface="Calibri"/>
                        </a:rPr>
                        <a:t>127</a:t>
                      </a:r>
                    </a:p>
                  </a:txBody>
                  <a:tcPr marL="9525" marR="9525" marT="9525" marB="0" anchor="b"/>
                </a:tc>
              </a:tr>
              <a:tr h="362559">
                <a:tc>
                  <a:txBody>
                    <a:bodyPr/>
                    <a:lstStyle/>
                    <a:p>
                      <a:pPr algn="l" fontAlgn="b"/>
                      <a:r>
                        <a:rPr lang="en-US" sz="1200" b="0" i="0" u="none" strike="noStrike">
                          <a:solidFill>
                            <a:srgbClr val="000000"/>
                          </a:solidFill>
                          <a:latin typeface="Calibri"/>
                        </a:rPr>
                        <a:t>01-535-9459</a:t>
                      </a:r>
                    </a:p>
                  </a:txBody>
                  <a:tcPr marL="9525" marR="9525" marT="9525" marB="0" anchor="b"/>
                </a:tc>
                <a:tc>
                  <a:txBody>
                    <a:bodyPr/>
                    <a:lstStyle/>
                    <a:p>
                      <a:pPr algn="l" fontAlgn="b"/>
                      <a:r>
                        <a:rPr lang="en-US" sz="1200" b="0" i="0" u="none" strike="noStrike">
                          <a:solidFill>
                            <a:srgbClr val="000000"/>
                          </a:solidFill>
                          <a:latin typeface="Calibri"/>
                        </a:rPr>
                        <a:t>Buffalo (Rear)</a:t>
                      </a:r>
                    </a:p>
                  </a:txBody>
                  <a:tcPr marL="9525" marR="9525" marT="9525" marB="0" anchor="b"/>
                </a:tc>
                <a:tc>
                  <a:txBody>
                    <a:bodyPr/>
                    <a:lstStyle/>
                    <a:p>
                      <a:pPr algn="r" fontAlgn="b"/>
                      <a:r>
                        <a:rPr lang="en-US" sz="1200" b="0" i="0" u="none" strike="noStrike">
                          <a:solidFill>
                            <a:srgbClr val="000000"/>
                          </a:solidFill>
                          <a:latin typeface="Calibri"/>
                        </a:rPr>
                        <a:t>58</a:t>
                      </a:r>
                    </a:p>
                  </a:txBody>
                  <a:tcPr marL="9525" marR="9525" marT="9525" marB="0" anchor="b"/>
                </a:tc>
                <a:tc>
                  <a:txBody>
                    <a:bodyPr/>
                    <a:lstStyle/>
                    <a:p>
                      <a:pPr algn="r" fontAlgn="b"/>
                      <a:r>
                        <a:rPr lang="en-US" sz="1200" b="0" i="0" u="none" strike="noStrike">
                          <a:solidFill>
                            <a:srgbClr val="000000"/>
                          </a:solidFill>
                          <a:latin typeface="Calibri"/>
                        </a:rPr>
                        <a:t>39</a:t>
                      </a:r>
                    </a:p>
                  </a:txBody>
                  <a:tcPr marL="9525" marR="9525" marT="9525" marB="0" anchor="b"/>
                </a:tc>
              </a:tr>
              <a:tr h="362559">
                <a:tc>
                  <a:txBody>
                    <a:bodyPr/>
                    <a:lstStyle/>
                    <a:p>
                      <a:pPr algn="l" fontAlgn="b"/>
                      <a:r>
                        <a:rPr lang="en-US" sz="1200" b="0" i="0" u="none" strike="noStrike">
                          <a:solidFill>
                            <a:srgbClr val="000000"/>
                          </a:solidFill>
                          <a:latin typeface="Calibri"/>
                        </a:rPr>
                        <a:t>01-535-9462</a:t>
                      </a:r>
                    </a:p>
                  </a:txBody>
                  <a:tcPr marL="9525" marR="9525" marT="9525" marB="0" anchor="b"/>
                </a:tc>
                <a:tc>
                  <a:txBody>
                    <a:bodyPr/>
                    <a:lstStyle/>
                    <a:p>
                      <a:pPr algn="l" fontAlgn="b"/>
                      <a:r>
                        <a:rPr lang="en-US" sz="1200" b="0" i="0" u="none" strike="noStrike">
                          <a:solidFill>
                            <a:srgbClr val="000000"/>
                          </a:solidFill>
                          <a:latin typeface="Calibri"/>
                        </a:rPr>
                        <a:t>Buffalo (Front)</a:t>
                      </a:r>
                    </a:p>
                  </a:txBody>
                  <a:tcPr marL="9525" marR="9525" marT="9525" marB="0" anchor="b"/>
                </a:tc>
                <a:tc>
                  <a:txBody>
                    <a:bodyPr/>
                    <a:lstStyle/>
                    <a:p>
                      <a:pPr algn="r" fontAlgn="b"/>
                      <a:r>
                        <a:rPr lang="en-US" sz="1200" b="0" i="0" u="none" strike="noStrike">
                          <a:solidFill>
                            <a:srgbClr val="000000"/>
                          </a:solidFill>
                          <a:latin typeface="Calibri"/>
                        </a:rPr>
                        <a:t>49</a:t>
                      </a:r>
                    </a:p>
                  </a:txBody>
                  <a:tcPr marL="9525" marR="9525" marT="9525" marB="0" anchor="b"/>
                </a:tc>
                <a:tc>
                  <a:txBody>
                    <a:bodyPr/>
                    <a:lstStyle/>
                    <a:p>
                      <a:pPr algn="r" fontAlgn="b"/>
                      <a:r>
                        <a:rPr lang="en-US" sz="1200" b="0" i="0" u="none" strike="noStrike">
                          <a:solidFill>
                            <a:srgbClr val="000000"/>
                          </a:solidFill>
                          <a:latin typeface="Calibri"/>
                        </a:rPr>
                        <a:t>49</a:t>
                      </a:r>
                    </a:p>
                  </a:txBody>
                  <a:tcPr marL="9525" marR="9525" marT="9525" marB="0" anchor="b"/>
                </a:tc>
              </a:tr>
              <a:tr h="362559">
                <a:tc>
                  <a:txBody>
                    <a:bodyPr/>
                    <a:lstStyle/>
                    <a:p>
                      <a:pPr algn="l" fontAlgn="b"/>
                      <a:r>
                        <a:rPr lang="en-US" sz="1200" b="0" i="0" u="none" strike="noStrike">
                          <a:solidFill>
                            <a:srgbClr val="000000"/>
                          </a:solidFill>
                          <a:latin typeface="Calibri"/>
                        </a:rPr>
                        <a:t>01-537-3979</a:t>
                      </a:r>
                    </a:p>
                  </a:txBody>
                  <a:tcPr marL="9525" marR="9525" marT="9525" marB="0" anchor="b"/>
                </a:tc>
                <a:tc>
                  <a:txBody>
                    <a:bodyPr/>
                    <a:lstStyle/>
                    <a:p>
                      <a:pPr algn="l" fontAlgn="b"/>
                      <a:r>
                        <a:rPr lang="en-US" sz="1200" b="0" i="0" u="none" strike="noStrike">
                          <a:solidFill>
                            <a:srgbClr val="000000"/>
                          </a:solidFill>
                          <a:latin typeface="Calibri"/>
                        </a:rPr>
                        <a:t>FPII Cougar 6x6</a:t>
                      </a:r>
                    </a:p>
                  </a:txBody>
                  <a:tcPr marL="9525" marR="9525" marT="9525" marB="0" anchor="b"/>
                </a:tc>
                <a:tc>
                  <a:txBody>
                    <a:bodyPr/>
                    <a:lstStyle/>
                    <a:p>
                      <a:pPr algn="r" fontAlgn="b"/>
                      <a:r>
                        <a:rPr lang="en-US" sz="1200" b="0" i="0" u="none" strike="noStrike">
                          <a:solidFill>
                            <a:srgbClr val="000000"/>
                          </a:solidFill>
                          <a:latin typeface="Calibri"/>
                        </a:rPr>
                        <a:t>400</a:t>
                      </a:r>
                    </a:p>
                  </a:txBody>
                  <a:tcPr marL="9525" marR="9525" marT="9525" marB="0" anchor="b"/>
                </a:tc>
                <a:tc>
                  <a:txBody>
                    <a:bodyPr/>
                    <a:lstStyle/>
                    <a:p>
                      <a:pPr algn="r" fontAlgn="b"/>
                      <a:r>
                        <a:rPr lang="en-US" sz="1200" b="0" i="0" u="none" strike="noStrike">
                          <a:solidFill>
                            <a:srgbClr val="000000"/>
                          </a:solidFill>
                          <a:latin typeface="Calibri"/>
                        </a:rPr>
                        <a:t>208</a:t>
                      </a:r>
                    </a:p>
                  </a:txBody>
                  <a:tcPr marL="9525" marR="9525" marT="9525" marB="0" anchor="b"/>
                </a:tc>
              </a:tr>
              <a:tr h="362559">
                <a:tc>
                  <a:txBody>
                    <a:bodyPr/>
                    <a:lstStyle/>
                    <a:p>
                      <a:pPr algn="l" fontAlgn="b"/>
                      <a:r>
                        <a:rPr lang="en-US" sz="1200" b="0" i="0" u="none" strike="noStrike">
                          <a:solidFill>
                            <a:srgbClr val="000000"/>
                          </a:solidFill>
                          <a:latin typeface="Calibri"/>
                        </a:rPr>
                        <a:t>01-537-8294</a:t>
                      </a:r>
                    </a:p>
                  </a:txBody>
                  <a:tcPr marL="9525" marR="9525" marT="9525" marB="0" anchor="b"/>
                </a:tc>
                <a:tc>
                  <a:txBody>
                    <a:bodyPr/>
                    <a:lstStyle/>
                    <a:p>
                      <a:pPr algn="l" fontAlgn="b"/>
                      <a:r>
                        <a:rPr lang="en-US" sz="1200" b="0" i="0" u="none" strike="noStrike">
                          <a:solidFill>
                            <a:srgbClr val="000000"/>
                          </a:solidFill>
                          <a:latin typeface="Calibri"/>
                        </a:rPr>
                        <a:t>M915A2 (Up Armor)</a:t>
                      </a:r>
                    </a:p>
                  </a:txBody>
                  <a:tcPr marL="9525" marR="9525" marT="9525" marB="0" anchor="b"/>
                </a:tc>
                <a:tc>
                  <a:txBody>
                    <a:bodyPr/>
                    <a:lstStyle/>
                    <a:p>
                      <a:pPr algn="r" fontAlgn="b"/>
                      <a:r>
                        <a:rPr lang="en-US" sz="1200" b="0" i="0" u="none" strike="noStrike">
                          <a:solidFill>
                            <a:srgbClr val="000000"/>
                          </a:solidFill>
                          <a:latin typeface="Calibri"/>
                        </a:rPr>
                        <a:t>134</a:t>
                      </a:r>
                    </a:p>
                  </a:txBody>
                  <a:tcPr marL="9525" marR="9525" marT="9525" marB="0" anchor="b"/>
                </a:tc>
                <a:tc>
                  <a:txBody>
                    <a:bodyPr/>
                    <a:lstStyle/>
                    <a:p>
                      <a:pPr algn="r" fontAlgn="b"/>
                      <a:r>
                        <a:rPr lang="en-US" sz="1200" b="0" i="0" u="none" strike="noStrike">
                          <a:solidFill>
                            <a:srgbClr val="000000"/>
                          </a:solidFill>
                          <a:latin typeface="Calibri"/>
                        </a:rPr>
                        <a:t>96</a:t>
                      </a:r>
                    </a:p>
                  </a:txBody>
                  <a:tcPr marL="9525" marR="9525" marT="9525" marB="0" anchor="b"/>
                </a:tc>
              </a:tr>
              <a:tr h="362559">
                <a:tc>
                  <a:txBody>
                    <a:bodyPr/>
                    <a:lstStyle/>
                    <a:p>
                      <a:pPr algn="l" fontAlgn="b"/>
                      <a:r>
                        <a:rPr lang="en-US" sz="1200" b="0" i="0" u="none" strike="noStrike">
                          <a:solidFill>
                            <a:srgbClr val="000000"/>
                          </a:solidFill>
                          <a:latin typeface="Calibri"/>
                        </a:rPr>
                        <a:t>01-537-8297</a:t>
                      </a:r>
                    </a:p>
                  </a:txBody>
                  <a:tcPr marL="9525" marR="9525" marT="9525" marB="0" anchor="b"/>
                </a:tc>
                <a:tc>
                  <a:txBody>
                    <a:bodyPr/>
                    <a:lstStyle/>
                    <a:p>
                      <a:pPr algn="l" fontAlgn="b"/>
                      <a:r>
                        <a:rPr lang="en-US" sz="1200" b="0" i="0" u="none" strike="noStrike">
                          <a:solidFill>
                            <a:srgbClr val="000000"/>
                          </a:solidFill>
                          <a:latin typeface="Calibri"/>
                        </a:rPr>
                        <a:t>M915A3 (Up Armor)</a:t>
                      </a:r>
                    </a:p>
                  </a:txBody>
                  <a:tcPr marL="9525" marR="9525" marT="9525" marB="0" anchor="b"/>
                </a:tc>
                <a:tc>
                  <a:txBody>
                    <a:bodyPr/>
                    <a:lstStyle/>
                    <a:p>
                      <a:pPr algn="r" fontAlgn="b"/>
                      <a:r>
                        <a:rPr lang="en-US" sz="1200" b="0" i="0" u="none" strike="noStrike">
                          <a:solidFill>
                            <a:srgbClr val="000000"/>
                          </a:solidFill>
                          <a:latin typeface="Calibri"/>
                        </a:rPr>
                        <a:t>365</a:t>
                      </a:r>
                    </a:p>
                  </a:txBody>
                  <a:tcPr marL="9525" marR="9525" marT="9525" marB="0" anchor="b"/>
                </a:tc>
                <a:tc>
                  <a:txBody>
                    <a:bodyPr/>
                    <a:lstStyle/>
                    <a:p>
                      <a:pPr algn="r" fontAlgn="b"/>
                      <a:r>
                        <a:rPr lang="en-US" sz="1200" b="0" i="0" u="none" strike="noStrike" dirty="0">
                          <a:solidFill>
                            <a:srgbClr val="000000"/>
                          </a:solidFill>
                          <a:latin typeface="Calibri"/>
                        </a:rPr>
                        <a:t>628</a:t>
                      </a: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506B5E65-F451-4FBB-A75D-C80C715CC98B}"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p:cNvGraphicFramePr>
            <a:graphicFrameLocks noGrp="1"/>
          </p:cNvGraphicFramePr>
          <p:nvPr>
            <p:ph type="tbl" idx="1"/>
          </p:nvPr>
        </p:nvGraphicFramePr>
        <p:xfrm>
          <a:off x="76200" y="533401"/>
          <a:ext cx="8763000" cy="6178408"/>
        </p:xfrm>
        <a:graphic>
          <a:graphicData uri="http://schemas.openxmlformats.org/drawingml/2006/table">
            <a:tbl>
              <a:tblPr firstRow="1" bandRow="1">
                <a:tableStyleId>{00A15C55-8517-42AA-B614-E9B94910E393}</a:tableStyleId>
              </a:tblPr>
              <a:tblGrid>
                <a:gridCol w="2274651"/>
                <a:gridCol w="2162783"/>
                <a:gridCol w="2162783"/>
                <a:gridCol w="2162783"/>
              </a:tblGrid>
              <a:tr h="315604">
                <a:tc>
                  <a:txBody>
                    <a:bodyPr/>
                    <a:lstStyle/>
                    <a:p>
                      <a:pPr algn="l" fontAlgn="b"/>
                      <a:r>
                        <a:rPr lang="en-US" sz="1200" b="0" i="0" u="none" strike="noStrike" dirty="0">
                          <a:solidFill>
                            <a:schemeClr val="tx1">
                              <a:lumMod val="85000"/>
                              <a:lumOff val="15000"/>
                            </a:schemeClr>
                          </a:solidFill>
                          <a:latin typeface="Calibri"/>
                        </a:rPr>
                        <a:t>01-537-8299</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M915A4 (Up Armor)</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164</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113</a:t>
                      </a:r>
                    </a:p>
                  </a:txBody>
                  <a:tcPr marL="9525" marR="9525" marT="9525" marB="0" anchor="b"/>
                </a:tc>
              </a:tr>
              <a:tr h="315604">
                <a:tc>
                  <a:txBody>
                    <a:bodyPr/>
                    <a:lstStyle/>
                    <a:p>
                      <a:pPr algn="l" fontAlgn="b"/>
                      <a:r>
                        <a:rPr lang="en-US" sz="1200" b="0" i="0" u="none" strike="noStrike" dirty="0">
                          <a:solidFill>
                            <a:schemeClr val="tx1">
                              <a:lumMod val="85000"/>
                              <a:lumOff val="15000"/>
                            </a:schemeClr>
                          </a:solidFill>
                          <a:latin typeface="Calibri"/>
                        </a:rPr>
                        <a:t>01-541-5364</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RG31 (MK2 and MK3)</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142</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123</a:t>
                      </a:r>
                    </a:p>
                  </a:txBody>
                  <a:tcPr marL="9525" marR="9525" marT="9525" marB="0" anchor="b"/>
                </a:tc>
              </a:tr>
              <a:tr h="315604">
                <a:tc>
                  <a:txBody>
                    <a:bodyPr/>
                    <a:lstStyle/>
                    <a:p>
                      <a:pPr algn="l" fontAlgn="b"/>
                      <a:r>
                        <a:rPr lang="en-US" sz="1200" b="0" i="0" u="none" strike="noStrike" dirty="0">
                          <a:solidFill>
                            <a:schemeClr val="tx1">
                              <a:lumMod val="85000"/>
                              <a:lumOff val="15000"/>
                            </a:schemeClr>
                          </a:solidFill>
                          <a:latin typeface="Calibri"/>
                        </a:rPr>
                        <a:t>01-541-7001</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M119A2 (Right side)</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31</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25</a:t>
                      </a:r>
                    </a:p>
                  </a:txBody>
                  <a:tcPr marL="9525" marR="9525" marT="9525" marB="0" anchor="b"/>
                </a:tc>
              </a:tr>
              <a:tr h="315604">
                <a:tc>
                  <a:txBody>
                    <a:bodyPr/>
                    <a:lstStyle/>
                    <a:p>
                      <a:pPr algn="l" fontAlgn="b"/>
                      <a:r>
                        <a:rPr lang="en-US" sz="1200" b="0" i="0" u="none" strike="noStrike" dirty="0">
                          <a:solidFill>
                            <a:schemeClr val="tx1">
                              <a:lumMod val="85000"/>
                              <a:lumOff val="15000"/>
                            </a:schemeClr>
                          </a:solidFill>
                          <a:latin typeface="Calibri"/>
                        </a:rPr>
                        <a:t>01-541-7004</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M119A2 (Left side)</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39</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67</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01-542-7405</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FMTV Trailer</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98</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96</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01-543-8303</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IHMEE (Right)</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11</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4</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01-543-8304</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IHMEE (Left)</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11</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6</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01-547-4136</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M872 Trailer Series</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1,392</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1,601</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01-549-6588</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130G Grader</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329</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176</a:t>
                      </a:r>
                    </a:p>
                  </a:txBody>
                  <a:tcPr marL="9525" marR="9525" marT="9525" marB="0" anchor="b"/>
                </a:tc>
              </a:tr>
              <a:tr h="369078">
                <a:tc>
                  <a:txBody>
                    <a:bodyPr/>
                    <a:lstStyle/>
                    <a:p>
                      <a:pPr algn="l" fontAlgn="b"/>
                      <a:r>
                        <a:rPr lang="en-US" sz="1200" b="0" i="0" u="none" strike="noStrike">
                          <a:solidFill>
                            <a:schemeClr val="tx1">
                              <a:lumMod val="85000"/>
                              <a:lumOff val="15000"/>
                            </a:schemeClr>
                          </a:solidFill>
                          <a:latin typeface="Calibri"/>
                        </a:rPr>
                        <a:t>01-554-6621</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Buffalo (Front for Hull #'s 65-current)</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45</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29</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01-555-4749</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BAE TVS Caiman</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2,940</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1,732</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01-555-4810</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BAE RG33/RG33 HAGA</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928</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512</a:t>
                      </a:r>
                    </a:p>
                  </a:txBody>
                  <a:tcPr marL="9525" marR="9525" marT="9525" marB="0" anchor="b"/>
                </a:tc>
              </a:tr>
              <a:tr h="548932">
                <a:tc>
                  <a:txBody>
                    <a:bodyPr/>
                    <a:lstStyle/>
                    <a:p>
                      <a:pPr algn="l" fontAlgn="b"/>
                      <a:r>
                        <a:rPr lang="en-US" sz="1200" b="0" i="0" u="none" strike="noStrike" dirty="0">
                          <a:solidFill>
                            <a:schemeClr val="tx1">
                              <a:lumMod val="85000"/>
                              <a:lumOff val="15000"/>
                            </a:schemeClr>
                          </a:solidFill>
                          <a:latin typeface="Calibri"/>
                        </a:rPr>
                        <a:t>01-555-5456</a:t>
                      </a:r>
                    </a:p>
                  </a:txBody>
                  <a:tcPr marL="9525" marR="9525" marT="9525" marB="0" anchor="b"/>
                </a:tc>
                <a:tc>
                  <a:txBody>
                    <a:bodyPr/>
                    <a:lstStyle/>
                    <a:p>
                      <a:pPr algn="l" fontAlgn="b"/>
                      <a:r>
                        <a:rPr lang="en-US" sz="1200" b="0" i="0" u="none" strike="noStrike" dirty="0">
                          <a:solidFill>
                            <a:schemeClr val="tx1">
                              <a:lumMod val="85000"/>
                              <a:lumOff val="15000"/>
                            </a:schemeClr>
                          </a:solidFill>
                          <a:latin typeface="Calibri"/>
                        </a:rPr>
                        <a:t>Navistar </a:t>
                      </a:r>
                      <a:r>
                        <a:rPr lang="en-US" sz="1200" b="0" i="0" u="none" strike="noStrike" dirty="0" err="1">
                          <a:solidFill>
                            <a:schemeClr val="tx1">
                              <a:lumMod val="85000"/>
                              <a:lumOff val="15000"/>
                            </a:schemeClr>
                          </a:solidFill>
                          <a:latin typeface="Calibri"/>
                        </a:rPr>
                        <a:t>MaxxPro</a:t>
                      </a:r>
                      <a:r>
                        <a:rPr lang="en-US" sz="1200" b="0" i="0" u="none" strike="noStrike" dirty="0">
                          <a:solidFill>
                            <a:schemeClr val="tx1">
                              <a:lumMod val="85000"/>
                              <a:lumOff val="15000"/>
                            </a:schemeClr>
                          </a:solidFill>
                          <a:latin typeface="Calibri"/>
                        </a:rPr>
                        <a:t> &amp; </a:t>
                      </a:r>
                      <a:r>
                        <a:rPr lang="en-US" sz="1200" b="0" i="0" u="none" strike="noStrike" dirty="0" err="1">
                          <a:solidFill>
                            <a:schemeClr val="tx1">
                              <a:lumMod val="85000"/>
                              <a:lumOff val="15000"/>
                            </a:schemeClr>
                          </a:solidFill>
                          <a:latin typeface="Calibri"/>
                        </a:rPr>
                        <a:t>MaxxPro</a:t>
                      </a:r>
                      <a:r>
                        <a:rPr lang="en-US" sz="1200" b="0" i="0" u="none" strike="noStrike" dirty="0">
                          <a:solidFill>
                            <a:schemeClr val="tx1">
                              <a:lumMod val="85000"/>
                              <a:lumOff val="15000"/>
                            </a:schemeClr>
                          </a:solidFill>
                          <a:latin typeface="Calibri"/>
                        </a:rPr>
                        <a:t> PLUS (Front Axle)</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3,167</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2,215</a:t>
                      </a:r>
                    </a:p>
                  </a:txBody>
                  <a:tcPr marL="9525" marR="9525" marT="9525" marB="0" anchor="b"/>
                </a:tc>
              </a:tr>
              <a:tr h="315604">
                <a:tc>
                  <a:txBody>
                    <a:bodyPr/>
                    <a:lstStyle/>
                    <a:p>
                      <a:pPr algn="l" fontAlgn="b"/>
                      <a:r>
                        <a:rPr lang="en-US" sz="1200" b="0" i="0" u="none" strike="noStrike">
                          <a:solidFill>
                            <a:schemeClr val="tx1">
                              <a:lumMod val="85000"/>
                              <a:lumOff val="15000"/>
                            </a:schemeClr>
                          </a:solidFill>
                          <a:latin typeface="Calibri"/>
                        </a:rPr>
                        <a:t>01-557-2625</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M916A3</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219</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229</a:t>
                      </a:r>
                    </a:p>
                  </a:txBody>
                  <a:tcPr marL="9525" marR="9525" marT="9525" marB="0" anchor="b"/>
                </a:tc>
              </a:tr>
              <a:tr h="728787">
                <a:tc>
                  <a:txBody>
                    <a:bodyPr/>
                    <a:lstStyle/>
                    <a:p>
                      <a:pPr algn="l" fontAlgn="b"/>
                      <a:r>
                        <a:rPr lang="en-US" sz="1200" b="0" i="0" u="none" strike="noStrike">
                          <a:solidFill>
                            <a:schemeClr val="tx1">
                              <a:lumMod val="85000"/>
                              <a:lumOff val="15000"/>
                            </a:schemeClr>
                          </a:solidFill>
                          <a:latin typeface="Calibri"/>
                        </a:rPr>
                        <a:t>01-558-2138</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HMMWV / M1101 Trailer L/R D (24 Bolt Rim w/ Michelin Baja / Goodyear MTR tire)</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6,571</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4,366</a:t>
                      </a:r>
                    </a:p>
                  </a:txBody>
                  <a:tcPr marL="9525" marR="9525" marT="9525" marB="0" anchor="b"/>
                </a:tc>
              </a:tr>
              <a:tr h="369078">
                <a:tc>
                  <a:txBody>
                    <a:bodyPr/>
                    <a:lstStyle/>
                    <a:p>
                      <a:pPr algn="l" fontAlgn="b"/>
                      <a:r>
                        <a:rPr lang="en-US" sz="1200" b="0" i="0" u="none" strike="noStrike">
                          <a:solidFill>
                            <a:schemeClr val="tx1">
                              <a:lumMod val="85000"/>
                              <a:lumOff val="15000"/>
                            </a:schemeClr>
                          </a:solidFill>
                          <a:latin typeface="Calibri"/>
                        </a:rPr>
                        <a:t>01-560-8477</a:t>
                      </a:r>
                    </a:p>
                  </a:txBody>
                  <a:tcPr marL="9525" marR="9525" marT="9525" marB="0" anchor="b"/>
                </a:tc>
                <a:tc>
                  <a:txBody>
                    <a:bodyPr/>
                    <a:lstStyle/>
                    <a:p>
                      <a:pPr algn="l" fontAlgn="b"/>
                      <a:r>
                        <a:rPr lang="pl-PL" sz="1200" b="0" i="0" u="none" strike="noStrike">
                          <a:solidFill>
                            <a:schemeClr val="tx1">
                              <a:lumMod val="85000"/>
                              <a:lumOff val="15000"/>
                            </a:schemeClr>
                          </a:solidFill>
                          <a:latin typeface="Calibri"/>
                        </a:rPr>
                        <a:t>GDLS RG31 365 w/Steel Rim</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1,250</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514</a:t>
                      </a:r>
                    </a:p>
                  </a:txBody>
                  <a:tcPr marL="9525" marR="9525" marT="9525" marB="0" anchor="b"/>
                </a:tc>
              </a:tr>
              <a:tr h="369078">
                <a:tc>
                  <a:txBody>
                    <a:bodyPr/>
                    <a:lstStyle/>
                    <a:p>
                      <a:pPr algn="l" fontAlgn="b"/>
                      <a:r>
                        <a:rPr lang="en-US" sz="1200" b="0" i="0" u="none" strike="noStrike">
                          <a:solidFill>
                            <a:schemeClr val="tx1">
                              <a:lumMod val="85000"/>
                              <a:lumOff val="15000"/>
                            </a:schemeClr>
                          </a:solidFill>
                          <a:latin typeface="Calibri"/>
                        </a:rPr>
                        <a:t>01-563-0583</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BAE RG33/RG33 HAGA PLUS</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686</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1,039</a:t>
                      </a: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506B5E65-F451-4FBB-A75D-C80C715CC98B}" type="slidenum">
              <a:rPr lang="en-US" smtClean="0"/>
              <a:pPr>
                <a:defRPr/>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p:cNvGraphicFramePr>
            <a:graphicFrameLocks noGrp="1"/>
          </p:cNvGraphicFramePr>
          <p:nvPr>
            <p:ph type="tbl" idx="1"/>
          </p:nvPr>
        </p:nvGraphicFramePr>
        <p:xfrm>
          <a:off x="152400" y="533400"/>
          <a:ext cx="8686800" cy="6172201"/>
        </p:xfrm>
        <a:graphic>
          <a:graphicData uri="http://schemas.openxmlformats.org/drawingml/2006/table">
            <a:tbl>
              <a:tblPr firstRow="1" bandRow="1">
                <a:tableStyleId>{00A15C55-8517-42AA-B614-E9B94910E393}</a:tableStyleId>
              </a:tblPr>
              <a:tblGrid>
                <a:gridCol w="2171700"/>
                <a:gridCol w="2171700"/>
                <a:gridCol w="2171700"/>
                <a:gridCol w="2171700"/>
              </a:tblGrid>
              <a:tr h="512977">
                <a:tc>
                  <a:txBody>
                    <a:bodyPr/>
                    <a:lstStyle/>
                    <a:p>
                      <a:pPr algn="l" fontAlgn="b"/>
                      <a:r>
                        <a:rPr lang="en-US" sz="1200" b="0" i="0" u="none" strike="noStrike" dirty="0">
                          <a:solidFill>
                            <a:schemeClr val="tx1">
                              <a:lumMod val="85000"/>
                              <a:lumOff val="15000"/>
                            </a:schemeClr>
                          </a:solidFill>
                          <a:latin typeface="Calibri"/>
                        </a:rPr>
                        <a:t>01-563-7275</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FPII Cougar 4x4</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76</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119</a:t>
                      </a:r>
                    </a:p>
                  </a:txBody>
                  <a:tcPr marL="9525" marR="9525" marT="9525" marB="0" anchor="b"/>
                </a:tc>
              </a:tr>
              <a:tr h="1042431">
                <a:tc>
                  <a:txBody>
                    <a:bodyPr/>
                    <a:lstStyle/>
                    <a:p>
                      <a:pPr algn="l" fontAlgn="b"/>
                      <a:r>
                        <a:rPr lang="en-US" sz="1200" b="0" i="0" u="none" strike="noStrike" dirty="0">
                          <a:solidFill>
                            <a:schemeClr val="tx1">
                              <a:lumMod val="85000"/>
                              <a:lumOff val="15000"/>
                            </a:schemeClr>
                          </a:solidFill>
                          <a:latin typeface="Calibri"/>
                        </a:rPr>
                        <a:t>01-563-8620</a:t>
                      </a:r>
                    </a:p>
                  </a:txBody>
                  <a:tcPr marL="9525" marR="9525" marT="9525" marB="0" anchor="b"/>
                </a:tc>
                <a:tc>
                  <a:txBody>
                    <a:bodyPr/>
                    <a:lstStyle/>
                    <a:p>
                      <a:pPr algn="l" fontAlgn="b"/>
                      <a:r>
                        <a:rPr lang="en-US" sz="1200" b="0" i="0" u="none" strike="noStrike" dirty="0">
                          <a:solidFill>
                            <a:schemeClr val="tx1">
                              <a:lumMod val="85000"/>
                              <a:lumOff val="15000"/>
                            </a:schemeClr>
                          </a:solidFill>
                          <a:latin typeface="Calibri"/>
                        </a:rPr>
                        <a:t>HMMWV / M1101 Trailer L/R E (24 or 20 Bolt Rim w/ Goodyear MTR tire / Michelin Baja T/A)</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5,541</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4,085</a:t>
                      </a:r>
                    </a:p>
                  </a:txBody>
                  <a:tcPr marL="9525" marR="9525" marT="9525" marB="0" anchor="b"/>
                </a:tc>
              </a:tr>
              <a:tr h="512977">
                <a:tc>
                  <a:txBody>
                    <a:bodyPr/>
                    <a:lstStyle/>
                    <a:p>
                      <a:pPr algn="l" fontAlgn="b"/>
                      <a:r>
                        <a:rPr lang="en-US" sz="1200" b="0" i="0" u="none" strike="noStrike" dirty="0">
                          <a:solidFill>
                            <a:schemeClr val="tx1">
                              <a:lumMod val="85000"/>
                              <a:lumOff val="15000"/>
                            </a:schemeClr>
                          </a:solidFill>
                          <a:latin typeface="Calibri"/>
                        </a:rPr>
                        <a:t>01-565-2137</a:t>
                      </a:r>
                    </a:p>
                  </a:txBody>
                  <a:tcPr marL="9525" marR="9525" marT="9525" marB="0" anchor="b"/>
                </a:tc>
                <a:tc>
                  <a:txBody>
                    <a:bodyPr/>
                    <a:lstStyle/>
                    <a:p>
                      <a:pPr algn="l" fontAlgn="b"/>
                      <a:r>
                        <a:rPr lang="en-US" sz="1200" b="0" i="0" u="none" strike="noStrike" dirty="0">
                          <a:solidFill>
                            <a:schemeClr val="tx1">
                              <a:lumMod val="85000"/>
                              <a:lumOff val="15000"/>
                            </a:schemeClr>
                          </a:solidFill>
                          <a:latin typeface="Calibri"/>
                        </a:rPr>
                        <a:t>BAE TVS Caiman PLUS</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1,876</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4,429</a:t>
                      </a:r>
                    </a:p>
                  </a:txBody>
                  <a:tcPr marL="9525" marR="9525" marT="9525" marB="0" anchor="b"/>
                </a:tc>
              </a:tr>
              <a:tr h="512977">
                <a:tc>
                  <a:txBody>
                    <a:bodyPr/>
                    <a:lstStyle/>
                    <a:p>
                      <a:pPr algn="l" fontAlgn="b"/>
                      <a:r>
                        <a:rPr lang="en-US" sz="1200" b="0" i="0" u="none" strike="noStrike">
                          <a:solidFill>
                            <a:schemeClr val="tx1">
                              <a:lumMod val="85000"/>
                              <a:lumOff val="15000"/>
                            </a:schemeClr>
                          </a:solidFill>
                          <a:latin typeface="Calibri"/>
                        </a:rPr>
                        <a:t>01-565-5657</a:t>
                      </a:r>
                    </a:p>
                  </a:txBody>
                  <a:tcPr marL="9525" marR="9525" marT="9525" marB="0" anchor="b"/>
                </a:tc>
                <a:tc>
                  <a:txBody>
                    <a:bodyPr/>
                    <a:lstStyle/>
                    <a:p>
                      <a:pPr algn="l" fontAlgn="b"/>
                      <a:r>
                        <a:rPr lang="en-US" sz="1200" b="0" i="0" u="none" strike="noStrike" dirty="0">
                          <a:solidFill>
                            <a:schemeClr val="tx1">
                              <a:lumMod val="85000"/>
                              <a:lumOff val="15000"/>
                            </a:schemeClr>
                          </a:solidFill>
                          <a:latin typeface="Calibri"/>
                        </a:rPr>
                        <a:t>Navistar </a:t>
                      </a:r>
                      <a:r>
                        <a:rPr lang="en-US" sz="1200" b="0" i="0" u="none" strike="noStrike" dirty="0" err="1">
                          <a:solidFill>
                            <a:schemeClr val="tx1">
                              <a:lumMod val="85000"/>
                              <a:lumOff val="15000"/>
                            </a:schemeClr>
                          </a:solidFill>
                          <a:latin typeface="Calibri"/>
                        </a:rPr>
                        <a:t>MaxxPro</a:t>
                      </a:r>
                      <a:r>
                        <a:rPr lang="en-US" sz="1200" b="0" i="0" u="none" strike="noStrike" dirty="0">
                          <a:solidFill>
                            <a:schemeClr val="tx1">
                              <a:lumMod val="85000"/>
                              <a:lumOff val="15000"/>
                            </a:schemeClr>
                          </a:solidFill>
                          <a:latin typeface="Calibri"/>
                        </a:rPr>
                        <a:t> PLUS (Rear Axle)</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2,148</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2,044</a:t>
                      </a:r>
                    </a:p>
                  </a:txBody>
                  <a:tcPr marL="9525" marR="9525" marT="9525" marB="0" anchor="b"/>
                </a:tc>
              </a:tr>
              <a:tr h="512977">
                <a:tc>
                  <a:txBody>
                    <a:bodyPr/>
                    <a:lstStyle/>
                    <a:p>
                      <a:pPr algn="l" fontAlgn="b"/>
                      <a:r>
                        <a:rPr lang="en-US" sz="1200" b="0" i="0" u="none" strike="noStrike">
                          <a:solidFill>
                            <a:schemeClr val="tx1">
                              <a:lumMod val="85000"/>
                              <a:lumOff val="15000"/>
                            </a:schemeClr>
                          </a:solidFill>
                          <a:latin typeface="Calibri"/>
                        </a:rPr>
                        <a:t>01-570-6352</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Navistar DASH</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726</a:t>
                      </a:r>
                    </a:p>
                  </a:txBody>
                  <a:tcPr marL="9525" marR="9525" marT="9525" marB="0" anchor="b"/>
                </a:tc>
                <a:tc>
                  <a:txBody>
                    <a:bodyPr/>
                    <a:lstStyle/>
                    <a:p>
                      <a:pPr algn="r" fontAlgn="b"/>
                      <a:r>
                        <a:rPr lang="en-US" sz="1200" b="0" i="0" u="none" strike="noStrike" dirty="0">
                          <a:solidFill>
                            <a:schemeClr val="tx1">
                              <a:lumMod val="85000"/>
                              <a:lumOff val="15000"/>
                            </a:schemeClr>
                          </a:solidFill>
                          <a:latin typeface="Calibri"/>
                        </a:rPr>
                        <a:t>978</a:t>
                      </a:r>
                    </a:p>
                  </a:txBody>
                  <a:tcPr marL="9525" marR="9525" marT="9525" marB="0" anchor="b"/>
                </a:tc>
              </a:tr>
              <a:tr h="512977">
                <a:tc>
                  <a:txBody>
                    <a:bodyPr/>
                    <a:lstStyle/>
                    <a:p>
                      <a:pPr algn="l" fontAlgn="b"/>
                      <a:r>
                        <a:rPr lang="en-US" sz="1200" b="0" i="0" u="none" strike="noStrike">
                          <a:solidFill>
                            <a:schemeClr val="tx1">
                              <a:lumMod val="85000"/>
                              <a:lumOff val="15000"/>
                            </a:schemeClr>
                          </a:solidFill>
                          <a:latin typeface="Calibri"/>
                        </a:rPr>
                        <a:t>01-571-7223</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M870A3 Trailer</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372</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726</a:t>
                      </a:r>
                    </a:p>
                  </a:txBody>
                  <a:tcPr marL="9525" marR="9525" marT="9525" marB="0" anchor="b"/>
                </a:tc>
              </a:tr>
              <a:tr h="512977">
                <a:tc>
                  <a:txBody>
                    <a:bodyPr/>
                    <a:lstStyle/>
                    <a:p>
                      <a:pPr algn="l" fontAlgn="b"/>
                      <a:r>
                        <a:rPr lang="en-US" sz="1200" b="0" i="0" u="none" strike="noStrike">
                          <a:solidFill>
                            <a:schemeClr val="tx1">
                              <a:lumMod val="85000"/>
                              <a:lumOff val="15000"/>
                            </a:schemeClr>
                          </a:solidFill>
                          <a:latin typeface="Calibri"/>
                        </a:rPr>
                        <a:t>01-572-5445</a:t>
                      </a:r>
                    </a:p>
                  </a:txBody>
                  <a:tcPr marL="9525" marR="9525" marT="9525" marB="0" anchor="b"/>
                </a:tc>
                <a:tc>
                  <a:txBody>
                    <a:bodyPr/>
                    <a:lstStyle/>
                    <a:p>
                      <a:pPr algn="l" fontAlgn="b"/>
                      <a:r>
                        <a:rPr lang="pl-PL" sz="1200" b="0" i="0" u="none" strike="noStrike">
                          <a:solidFill>
                            <a:schemeClr val="tx1">
                              <a:lumMod val="85000"/>
                              <a:lumOff val="15000"/>
                            </a:schemeClr>
                          </a:solidFill>
                          <a:latin typeface="Calibri"/>
                        </a:rPr>
                        <a:t>GDLS RG31A2 395 w/ Alum Rim</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90</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626</a:t>
                      </a:r>
                    </a:p>
                  </a:txBody>
                  <a:tcPr marL="9525" marR="9525" marT="9525" marB="0" anchor="b"/>
                </a:tc>
              </a:tr>
              <a:tr h="512977">
                <a:tc>
                  <a:txBody>
                    <a:bodyPr/>
                    <a:lstStyle/>
                    <a:p>
                      <a:pPr algn="l" fontAlgn="b"/>
                      <a:r>
                        <a:rPr lang="en-US" sz="1200" b="0" i="0" u="none" strike="noStrike">
                          <a:solidFill>
                            <a:schemeClr val="tx1">
                              <a:lumMod val="85000"/>
                              <a:lumOff val="15000"/>
                            </a:schemeClr>
                          </a:solidFill>
                          <a:latin typeface="Calibri"/>
                        </a:rPr>
                        <a:t>01-572-5907</a:t>
                      </a:r>
                    </a:p>
                  </a:txBody>
                  <a:tcPr marL="9525" marR="9525" marT="9525" marB="0" anchor="b"/>
                </a:tc>
                <a:tc>
                  <a:txBody>
                    <a:bodyPr/>
                    <a:lstStyle/>
                    <a:p>
                      <a:pPr algn="l" fontAlgn="b"/>
                      <a:r>
                        <a:rPr lang="pl-PL" sz="1200" b="0" i="0" u="none" strike="noStrike">
                          <a:solidFill>
                            <a:schemeClr val="tx1">
                              <a:lumMod val="85000"/>
                              <a:lumOff val="15000"/>
                            </a:schemeClr>
                          </a:solidFill>
                          <a:latin typeface="Calibri"/>
                        </a:rPr>
                        <a:t>GDLS RG31A2 365 w/Alum Rim</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237</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168</a:t>
                      </a:r>
                    </a:p>
                  </a:txBody>
                  <a:tcPr marL="9525" marR="9525" marT="9525" marB="0" anchor="b"/>
                </a:tc>
              </a:tr>
              <a:tr h="512977">
                <a:tc>
                  <a:txBody>
                    <a:bodyPr/>
                    <a:lstStyle/>
                    <a:p>
                      <a:pPr algn="l" fontAlgn="b"/>
                      <a:r>
                        <a:rPr lang="en-US" sz="1200" b="0" i="0" u="none" strike="noStrike">
                          <a:solidFill>
                            <a:schemeClr val="tx1">
                              <a:lumMod val="85000"/>
                              <a:lumOff val="15000"/>
                            </a:schemeClr>
                          </a:solidFill>
                          <a:latin typeface="Calibri"/>
                        </a:rPr>
                        <a:t>01-572-7187</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CS-563D Vib Roller</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0</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5</a:t>
                      </a:r>
                    </a:p>
                  </a:txBody>
                  <a:tcPr marL="9525" marR="9525" marT="9525" marB="0" anchor="b"/>
                </a:tc>
              </a:tr>
              <a:tr h="512977">
                <a:tc>
                  <a:txBody>
                    <a:bodyPr/>
                    <a:lstStyle/>
                    <a:p>
                      <a:pPr algn="l" fontAlgn="b"/>
                      <a:r>
                        <a:rPr lang="en-US" sz="1200" b="0" i="0" u="none" strike="noStrike" dirty="0">
                          <a:solidFill>
                            <a:schemeClr val="tx1">
                              <a:lumMod val="85000"/>
                              <a:lumOff val="15000"/>
                            </a:schemeClr>
                          </a:solidFill>
                          <a:latin typeface="Calibri"/>
                        </a:rPr>
                        <a:t>20-000-3667</a:t>
                      </a:r>
                    </a:p>
                  </a:txBody>
                  <a:tcPr marL="9525" marR="9525" marT="9525" marB="0" anchor="b"/>
                </a:tc>
                <a:tc>
                  <a:txBody>
                    <a:bodyPr/>
                    <a:lstStyle/>
                    <a:p>
                      <a:pPr algn="l" fontAlgn="b"/>
                      <a:r>
                        <a:rPr lang="en-US" sz="1200" b="0" i="0" u="none" strike="noStrike">
                          <a:solidFill>
                            <a:schemeClr val="tx1">
                              <a:lumMod val="85000"/>
                              <a:lumOff val="15000"/>
                            </a:schemeClr>
                          </a:solidFill>
                          <a:latin typeface="Calibri"/>
                        </a:rPr>
                        <a:t>Stryker</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10</a:t>
                      </a:r>
                    </a:p>
                  </a:txBody>
                  <a:tcPr marL="9525" marR="9525" marT="9525" marB="0" anchor="b"/>
                </a:tc>
                <a:tc>
                  <a:txBody>
                    <a:bodyPr/>
                    <a:lstStyle/>
                    <a:p>
                      <a:pPr algn="r" fontAlgn="b"/>
                      <a:r>
                        <a:rPr lang="en-US" sz="1200" b="0" i="0" u="none" strike="noStrike">
                          <a:solidFill>
                            <a:schemeClr val="tx1">
                              <a:lumMod val="85000"/>
                              <a:lumOff val="15000"/>
                            </a:schemeClr>
                          </a:solidFill>
                          <a:latin typeface="Calibri"/>
                        </a:rPr>
                        <a:t>8</a:t>
                      </a:r>
                    </a:p>
                  </a:txBody>
                  <a:tcPr marL="9525" marR="9525" marT="9525" marB="0" anchor="b"/>
                </a:tc>
              </a:tr>
              <a:tr h="512977">
                <a:tc>
                  <a:txBody>
                    <a:bodyPr/>
                    <a:lstStyle/>
                    <a:p>
                      <a:pPr algn="l" fontAlgn="b"/>
                      <a:r>
                        <a:rPr lang="en-US" sz="1600" b="0" i="0" u="none" strike="noStrike" dirty="0">
                          <a:solidFill>
                            <a:schemeClr val="tx1">
                              <a:lumMod val="85000"/>
                              <a:lumOff val="15000"/>
                            </a:schemeClr>
                          </a:solidFill>
                          <a:latin typeface="Calibri"/>
                        </a:rPr>
                        <a:t>Grand Total</a:t>
                      </a:r>
                    </a:p>
                  </a:txBody>
                  <a:tcPr marL="9525" marR="9525" marT="9525" marB="0" anchor="b"/>
                </a:tc>
                <a:tc>
                  <a:txBody>
                    <a:bodyPr/>
                    <a:lstStyle/>
                    <a:p>
                      <a:pPr algn="l" fontAlgn="b"/>
                      <a:r>
                        <a:rPr lang="en-US" sz="1600" b="0" i="0" u="none" strike="noStrike" dirty="0">
                          <a:solidFill>
                            <a:schemeClr val="tx1">
                              <a:lumMod val="85000"/>
                              <a:lumOff val="15000"/>
                            </a:schemeClr>
                          </a:solidFill>
                          <a:latin typeface="Calibri"/>
                        </a:rPr>
                        <a:t> </a:t>
                      </a:r>
                    </a:p>
                  </a:txBody>
                  <a:tcPr marL="9525" marR="9525" marT="9525" marB="0" anchor="b"/>
                </a:tc>
                <a:tc>
                  <a:txBody>
                    <a:bodyPr/>
                    <a:lstStyle/>
                    <a:p>
                      <a:pPr algn="r" fontAlgn="b"/>
                      <a:r>
                        <a:rPr lang="en-US" sz="1600" b="0" i="0" u="none" strike="noStrike" dirty="0">
                          <a:solidFill>
                            <a:schemeClr val="tx1">
                              <a:lumMod val="85000"/>
                              <a:lumOff val="15000"/>
                            </a:schemeClr>
                          </a:solidFill>
                          <a:latin typeface="Calibri"/>
                        </a:rPr>
                        <a:t>88,225</a:t>
                      </a:r>
                    </a:p>
                  </a:txBody>
                  <a:tcPr marL="9525" marR="9525" marT="9525" marB="0" anchor="b"/>
                </a:tc>
                <a:tc>
                  <a:txBody>
                    <a:bodyPr/>
                    <a:lstStyle/>
                    <a:p>
                      <a:pPr algn="r" fontAlgn="b"/>
                      <a:r>
                        <a:rPr lang="en-US" sz="1600" b="0" i="0" u="none" strike="noStrike" dirty="0">
                          <a:solidFill>
                            <a:schemeClr val="tx1">
                              <a:lumMod val="85000"/>
                              <a:lumOff val="15000"/>
                            </a:schemeClr>
                          </a:solidFill>
                          <a:latin typeface="Calibri"/>
                        </a:rPr>
                        <a:t>77,200</a:t>
                      </a: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506B5E65-F451-4FBB-A75D-C80C715CC98B}" type="slidenum">
              <a:rPr lang="en-US" smtClean="0"/>
              <a:pPr>
                <a:defRPr/>
              </a:pPr>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152400" y="1143000"/>
            <a:ext cx="8839200" cy="4983163"/>
          </a:xfrm>
        </p:spPr>
        <p:txBody>
          <a:bodyPr/>
          <a:lstStyle/>
          <a:p>
            <a:r>
              <a:rPr lang="en-US" sz="1400" dirty="0" smtClean="0"/>
              <a:t>AMC – Army Material Command</a:t>
            </a:r>
          </a:p>
          <a:p>
            <a:r>
              <a:rPr lang="en-US" sz="1400" dirty="0" smtClean="0"/>
              <a:t>ARFORGEN – Army Forces Generation</a:t>
            </a:r>
          </a:p>
          <a:p>
            <a:r>
              <a:rPr lang="en-US" sz="1400" dirty="0" smtClean="0"/>
              <a:t>BCT – Brigade Combat Team </a:t>
            </a:r>
          </a:p>
          <a:p>
            <a:r>
              <a:rPr lang="en-US" sz="1400" dirty="0" smtClean="0"/>
              <a:t>CASCOM - Combined Armed Support Command</a:t>
            </a:r>
          </a:p>
          <a:p>
            <a:r>
              <a:rPr lang="en-US" sz="1400" dirty="0" smtClean="0"/>
              <a:t>CONUS – Continental United States </a:t>
            </a:r>
          </a:p>
          <a:p>
            <a:r>
              <a:rPr lang="en-US" sz="1400" dirty="0" smtClean="0"/>
              <a:t>EUL – Economic Useful Life </a:t>
            </a:r>
          </a:p>
          <a:p>
            <a:r>
              <a:rPr lang="en-US" sz="1400" dirty="0" smtClean="0"/>
              <a:t>HTV- Heavy Tactical Vehicle</a:t>
            </a:r>
          </a:p>
          <a:p>
            <a:r>
              <a:rPr lang="en-US" sz="1400" dirty="0" smtClean="0">
                <a:cs typeface="Times New Roman" pitchFamily="18" charset="0"/>
              </a:rPr>
              <a:t>HMMWV - High Mobility Multipurpose Wheeled Vehicle</a:t>
            </a:r>
            <a:endParaRPr lang="en-US" sz="1400" dirty="0" smtClean="0"/>
          </a:p>
          <a:p>
            <a:r>
              <a:rPr lang="en-US" sz="1400" dirty="0" smtClean="0"/>
              <a:t>LTV – Light Tactical Vehicle</a:t>
            </a:r>
          </a:p>
          <a:p>
            <a:r>
              <a:rPr lang="en-US" sz="1400" dirty="0" smtClean="0"/>
              <a:t>LRU – Line Replaceable Units</a:t>
            </a:r>
          </a:p>
          <a:p>
            <a:r>
              <a:rPr lang="en-US" sz="1400" dirty="0" smtClean="0"/>
              <a:t>MRAP </a:t>
            </a:r>
            <a:r>
              <a:rPr lang="en-US" sz="1400" dirty="0" err="1" smtClean="0"/>
              <a:t>FoV</a:t>
            </a:r>
            <a:r>
              <a:rPr lang="en-US" sz="1400" dirty="0" smtClean="0"/>
              <a:t> – Mine Resistant Ambush Protected Family of Vehicles  </a:t>
            </a:r>
          </a:p>
          <a:p>
            <a:r>
              <a:rPr lang="en-US" sz="1400" dirty="0" smtClean="0"/>
              <a:t>MWO – Modification Work Orders</a:t>
            </a:r>
          </a:p>
          <a:p>
            <a:r>
              <a:rPr lang="en-US" sz="1400" dirty="0" smtClean="0"/>
              <a:t>MTV – Medium Tactical Vehicle </a:t>
            </a:r>
          </a:p>
          <a:p>
            <a:r>
              <a:rPr lang="en-US" sz="1400" dirty="0" smtClean="0"/>
              <a:t>NMP – National Maintenance Program </a:t>
            </a:r>
          </a:p>
          <a:p>
            <a:r>
              <a:rPr lang="en-US" sz="1400" dirty="0" smtClean="0"/>
              <a:t>OCONUS – Outside Continental United States </a:t>
            </a:r>
          </a:p>
          <a:p>
            <a:r>
              <a:rPr lang="en-US" sz="1400" dirty="0" smtClean="0"/>
              <a:t>SSA – Supply Support Activity </a:t>
            </a:r>
          </a:p>
          <a:p>
            <a:r>
              <a:rPr lang="en-US" sz="1400" dirty="0" smtClean="0"/>
              <a:t>TACOM – Tank Automotive and Armament Command</a:t>
            </a:r>
          </a:p>
          <a:p>
            <a:r>
              <a:rPr lang="en-US" sz="1400" dirty="0" smtClean="0"/>
              <a:t>TLM – Two Level Maintenance </a:t>
            </a:r>
          </a:p>
          <a:p>
            <a:r>
              <a:rPr lang="en-US" sz="1400" dirty="0" smtClean="0"/>
              <a:t>TMDE – Test measurement and diagnostic equipment</a:t>
            </a:r>
          </a:p>
          <a:p>
            <a:r>
              <a:rPr lang="en-US" sz="1400" dirty="0" smtClean="0"/>
              <a:t>TRADOC – Training and Doctrine Command </a:t>
            </a:r>
          </a:p>
          <a:p>
            <a:r>
              <a:rPr lang="en-US" sz="1400" dirty="0" smtClean="0"/>
              <a:t>TWV – Tactical Wheel Vehicle</a:t>
            </a:r>
          </a:p>
          <a:p>
            <a:endParaRPr lang="en-US" sz="1400"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Two-Level Maintenance (TLM) </a:t>
            </a:r>
          </a:p>
          <a:p>
            <a:r>
              <a:rPr lang="en-US" dirty="0" smtClean="0"/>
              <a:t>TWV Strategy </a:t>
            </a:r>
          </a:p>
          <a:p>
            <a:r>
              <a:rPr lang="en-US" dirty="0" smtClean="0"/>
              <a:t>Wheel Assembly Program </a:t>
            </a:r>
          </a:p>
          <a:p>
            <a:pPr lvl="1"/>
            <a:r>
              <a:rPr lang="en-US" dirty="0" smtClean="0"/>
              <a:t>National Maintenance Program</a:t>
            </a:r>
          </a:p>
          <a:p>
            <a:r>
              <a:rPr lang="en-US" dirty="0" smtClean="0"/>
              <a:t>Current Demands</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3</a:t>
            </a:fld>
            <a:endParaRPr lang="en-US" dirty="0"/>
          </a:p>
        </p:txBody>
      </p:sp>
      <p:pic>
        <p:nvPicPr>
          <p:cNvPr id="5" name="Picture 2" descr="\\hqdadfs\data\AGENCIES\G4\PNT\APPLICATIONS\Graphics\Photography\_LOG PHOTOS\2008 LOG PHOTOS\CONVOY\hires_071013-A-2013C-006.jpg"/>
          <p:cNvPicPr>
            <a:picLocks noChangeAspect="1" noChangeArrowheads="1"/>
          </p:cNvPicPr>
          <p:nvPr/>
        </p:nvPicPr>
        <p:blipFill>
          <a:blip r:embed="rId2" cstate="print"/>
          <a:srcRect/>
          <a:stretch>
            <a:fillRect/>
          </a:stretch>
        </p:blipFill>
        <p:spPr bwMode="auto">
          <a:xfrm>
            <a:off x="4419600" y="1295400"/>
            <a:ext cx="4572000" cy="50292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1371600" y="304800"/>
            <a:ext cx="6324600" cy="762000"/>
          </a:xfrm>
        </p:spPr>
        <p:txBody>
          <a:bodyPr/>
          <a:lstStyle/>
          <a:p>
            <a:pPr eaLnBrk="1" hangingPunct="1"/>
            <a:r>
              <a:rPr lang="en-US" sz="2800" smtClean="0">
                <a:latin typeface="Constantia" pitchFamily="18" charset="0"/>
              </a:rPr>
              <a:t>Army Maintenance Transformation</a:t>
            </a:r>
          </a:p>
        </p:txBody>
      </p:sp>
      <p:grpSp>
        <p:nvGrpSpPr>
          <p:cNvPr id="2" name="Group 7"/>
          <p:cNvGrpSpPr>
            <a:grpSpLocks/>
          </p:cNvGrpSpPr>
          <p:nvPr/>
        </p:nvGrpSpPr>
        <p:grpSpPr bwMode="auto">
          <a:xfrm>
            <a:off x="4062413" y="5102225"/>
            <a:ext cx="1804987" cy="917575"/>
            <a:chOff x="0" y="2400"/>
            <a:chExt cx="2592" cy="1234"/>
          </a:xfrm>
        </p:grpSpPr>
        <p:grpSp>
          <p:nvGrpSpPr>
            <p:cNvPr id="3" name="Group 8"/>
            <p:cNvGrpSpPr>
              <a:grpSpLocks/>
            </p:cNvGrpSpPr>
            <p:nvPr/>
          </p:nvGrpSpPr>
          <p:grpSpPr bwMode="auto">
            <a:xfrm>
              <a:off x="0" y="2400"/>
              <a:ext cx="2592" cy="1215"/>
              <a:chOff x="144" y="1985"/>
              <a:chExt cx="2693" cy="1279"/>
            </a:xfrm>
          </p:grpSpPr>
          <p:pic>
            <p:nvPicPr>
              <p:cNvPr id="22612" name="Picture 9"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3" cstate="print"/>
              <a:srcRect/>
              <a:stretch>
                <a:fillRect/>
              </a:stretch>
            </p:blipFill>
            <p:spPr bwMode="auto">
              <a:xfrm>
                <a:off x="144" y="1985"/>
                <a:ext cx="1455" cy="1279"/>
              </a:xfrm>
              <a:prstGeom prst="rect">
                <a:avLst/>
              </a:prstGeom>
              <a:noFill/>
              <a:ln w="9525">
                <a:noFill/>
                <a:miter lim="800000"/>
                <a:headEnd/>
                <a:tailEnd/>
              </a:ln>
            </p:spPr>
          </p:pic>
          <p:pic>
            <p:nvPicPr>
              <p:cNvPr id="22613" name="Picture 10"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4" cstate="print"/>
              <a:srcRect/>
              <a:stretch>
                <a:fillRect/>
              </a:stretch>
            </p:blipFill>
            <p:spPr bwMode="auto">
              <a:xfrm>
                <a:off x="1584" y="1985"/>
                <a:ext cx="1253" cy="1266"/>
              </a:xfrm>
              <a:prstGeom prst="rect">
                <a:avLst/>
              </a:prstGeom>
              <a:noFill/>
              <a:ln w="9525">
                <a:noFill/>
                <a:miter lim="800000"/>
                <a:headEnd/>
                <a:tailEnd/>
              </a:ln>
            </p:spPr>
          </p:pic>
          <p:sp>
            <p:nvSpPr>
              <p:cNvPr id="22614" name="Rectangle 11"/>
              <p:cNvSpPr>
                <a:spLocks noChangeArrowheads="1"/>
              </p:cNvSpPr>
              <p:nvPr/>
            </p:nvSpPr>
            <p:spPr bwMode="auto">
              <a:xfrm>
                <a:off x="144" y="2928"/>
                <a:ext cx="2688" cy="336"/>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87052" name="Text Box 12"/>
            <p:cNvSpPr txBox="1">
              <a:spLocks noChangeArrowheads="1"/>
            </p:cNvSpPr>
            <p:nvPr/>
          </p:nvSpPr>
          <p:spPr bwMode="auto">
            <a:xfrm>
              <a:off x="419" y="3265"/>
              <a:ext cx="1981" cy="369"/>
            </a:xfrm>
            <a:prstGeom prst="rect">
              <a:avLst/>
            </a:prstGeom>
            <a:no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latin typeface="Constantia" pitchFamily="18" charset="0"/>
                </a:rPr>
                <a:t>Sustainment</a:t>
              </a:r>
              <a:r>
                <a:rPr lang="en-US" sz="1200" b="1" dirty="0">
                  <a:solidFill>
                    <a:srgbClr val="E3CD74"/>
                  </a:solidFill>
                  <a:effectLst>
                    <a:outerShdw blurRad="38100" dist="38100" dir="2700000" algn="tl">
                      <a:srgbClr val="C0C0C0"/>
                    </a:outerShdw>
                  </a:effectLst>
                  <a:latin typeface="Constantia" pitchFamily="18" charset="0"/>
                </a:rPr>
                <a:t> </a:t>
              </a:r>
            </a:p>
          </p:txBody>
        </p:sp>
      </p:grpSp>
      <p:sp>
        <p:nvSpPr>
          <p:cNvPr id="87061" name="Rectangle 21"/>
          <p:cNvSpPr>
            <a:spLocks noChangeArrowheads="1"/>
          </p:cNvSpPr>
          <p:nvPr/>
        </p:nvSpPr>
        <p:spPr bwMode="auto">
          <a:xfrm>
            <a:off x="454025" y="990600"/>
            <a:ext cx="5641975" cy="381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400" b="1" dirty="0">
                <a:solidFill>
                  <a:srgbClr val="333333"/>
                </a:solidFill>
                <a:effectLst>
                  <a:outerShdw blurRad="38100" dist="38100" dir="2700000" algn="tl">
                    <a:srgbClr val="000000"/>
                  </a:outerShdw>
                </a:effectLst>
                <a:latin typeface="Constantia" pitchFamily="18" charset="0"/>
              </a:rPr>
              <a:t>Four Level Maintenance System</a:t>
            </a:r>
          </a:p>
        </p:txBody>
      </p:sp>
      <p:sp>
        <p:nvSpPr>
          <p:cNvPr id="87062" name="Rectangle 22"/>
          <p:cNvSpPr>
            <a:spLocks noChangeArrowheads="1"/>
          </p:cNvSpPr>
          <p:nvPr/>
        </p:nvSpPr>
        <p:spPr bwMode="auto">
          <a:xfrm>
            <a:off x="454025" y="6019800"/>
            <a:ext cx="5641975" cy="304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400" b="1" dirty="0">
                <a:solidFill>
                  <a:srgbClr val="333333"/>
                </a:solidFill>
                <a:effectLst>
                  <a:outerShdw blurRad="38100" dist="38100" dir="2700000" algn="tl">
                    <a:srgbClr val="000000"/>
                  </a:outerShdw>
                </a:effectLst>
                <a:latin typeface="Constantia" pitchFamily="18" charset="0"/>
              </a:rPr>
              <a:t>Two Level Maintenance System</a:t>
            </a:r>
          </a:p>
        </p:txBody>
      </p:sp>
      <p:grpSp>
        <p:nvGrpSpPr>
          <p:cNvPr id="4" name="Group 23"/>
          <p:cNvGrpSpPr>
            <a:grpSpLocks/>
          </p:cNvGrpSpPr>
          <p:nvPr/>
        </p:nvGrpSpPr>
        <p:grpSpPr bwMode="auto">
          <a:xfrm>
            <a:off x="3722688" y="1600200"/>
            <a:ext cx="1382712" cy="1125538"/>
            <a:chOff x="1425" y="875"/>
            <a:chExt cx="1193" cy="805"/>
          </a:xfrm>
        </p:grpSpPr>
        <p:pic>
          <p:nvPicPr>
            <p:cNvPr id="22608" name="Picture 24" descr="nam_17"/>
            <p:cNvPicPr>
              <a:picLocks noChangeAspect="1" noChangeArrowheads="1"/>
            </p:cNvPicPr>
            <p:nvPr/>
          </p:nvPicPr>
          <p:blipFill>
            <a:blip r:embed="rId5" cstate="print"/>
            <a:srcRect/>
            <a:stretch>
              <a:fillRect/>
            </a:stretch>
          </p:blipFill>
          <p:spPr bwMode="auto">
            <a:xfrm>
              <a:off x="1440" y="1072"/>
              <a:ext cx="1090" cy="608"/>
            </a:xfrm>
            <a:prstGeom prst="rect">
              <a:avLst/>
            </a:prstGeom>
            <a:noFill/>
            <a:ln w="9525">
              <a:noFill/>
              <a:miter lim="800000"/>
              <a:headEnd/>
              <a:tailEnd/>
            </a:ln>
          </p:spPr>
        </p:pic>
        <p:sp>
          <p:nvSpPr>
            <p:cNvPr id="22609" name="Text Box 25"/>
            <p:cNvSpPr txBox="1">
              <a:spLocks noChangeArrowheads="1"/>
            </p:cNvSpPr>
            <p:nvPr/>
          </p:nvSpPr>
          <p:spPr bwMode="auto">
            <a:xfrm>
              <a:off x="1425" y="875"/>
              <a:ext cx="1193" cy="198"/>
            </a:xfrm>
            <a:prstGeom prst="rect">
              <a:avLst/>
            </a:prstGeom>
            <a:noFill/>
            <a:ln w="9525">
              <a:noFill/>
              <a:miter lim="800000"/>
              <a:headEnd/>
              <a:tailEnd/>
            </a:ln>
          </p:spPr>
          <p:txBody>
            <a:bodyPr wrap="none">
              <a:spAutoFit/>
            </a:bodyPr>
            <a:lstStyle/>
            <a:p>
              <a:pPr eaLnBrk="0" hangingPunct="0"/>
              <a:r>
                <a:rPr lang="en-US" sz="1200" b="1">
                  <a:latin typeface="Constantia" pitchFamily="18" charset="0"/>
                </a:rPr>
                <a:t>General Support</a:t>
              </a:r>
            </a:p>
          </p:txBody>
        </p:sp>
      </p:grpSp>
      <p:sp>
        <p:nvSpPr>
          <p:cNvPr id="22535" name="Text Box 26"/>
          <p:cNvSpPr txBox="1">
            <a:spLocks noChangeArrowheads="1"/>
          </p:cNvSpPr>
          <p:nvPr/>
        </p:nvSpPr>
        <p:spPr bwMode="auto">
          <a:xfrm>
            <a:off x="5308600" y="1600200"/>
            <a:ext cx="635000" cy="276225"/>
          </a:xfrm>
          <a:prstGeom prst="rect">
            <a:avLst/>
          </a:prstGeom>
          <a:noFill/>
          <a:ln w="9525">
            <a:noFill/>
            <a:miter lim="800000"/>
            <a:headEnd/>
            <a:tailEnd/>
          </a:ln>
        </p:spPr>
        <p:txBody>
          <a:bodyPr wrap="none">
            <a:spAutoFit/>
          </a:bodyPr>
          <a:lstStyle/>
          <a:p>
            <a:pPr eaLnBrk="0" hangingPunct="0"/>
            <a:r>
              <a:rPr lang="en-US" sz="1200" b="1">
                <a:latin typeface="Constantia" pitchFamily="18" charset="0"/>
              </a:rPr>
              <a:t>Depot</a:t>
            </a:r>
          </a:p>
        </p:txBody>
      </p:sp>
      <p:sp>
        <p:nvSpPr>
          <p:cNvPr id="22536" name="Text Box 27"/>
          <p:cNvSpPr txBox="1">
            <a:spLocks noChangeArrowheads="1"/>
          </p:cNvSpPr>
          <p:nvPr/>
        </p:nvSpPr>
        <p:spPr bwMode="auto">
          <a:xfrm>
            <a:off x="533400" y="1600200"/>
            <a:ext cx="1285875" cy="276225"/>
          </a:xfrm>
          <a:prstGeom prst="rect">
            <a:avLst/>
          </a:prstGeom>
          <a:noFill/>
          <a:ln w="9525">
            <a:noFill/>
            <a:miter lim="800000"/>
            <a:headEnd/>
            <a:tailEnd/>
          </a:ln>
        </p:spPr>
        <p:txBody>
          <a:bodyPr wrap="none">
            <a:spAutoFit/>
          </a:bodyPr>
          <a:lstStyle/>
          <a:p>
            <a:pPr eaLnBrk="0" hangingPunct="0"/>
            <a:r>
              <a:rPr lang="en-US" sz="1200" b="1">
                <a:latin typeface="Constantia" pitchFamily="18" charset="0"/>
              </a:rPr>
              <a:t>Organizational</a:t>
            </a:r>
          </a:p>
        </p:txBody>
      </p:sp>
      <p:sp>
        <p:nvSpPr>
          <p:cNvPr id="22537" name="Text Box 29"/>
          <p:cNvSpPr txBox="1">
            <a:spLocks noChangeArrowheads="1"/>
          </p:cNvSpPr>
          <p:nvPr/>
        </p:nvSpPr>
        <p:spPr bwMode="auto">
          <a:xfrm>
            <a:off x="2286000" y="1600200"/>
            <a:ext cx="1258888" cy="276225"/>
          </a:xfrm>
          <a:prstGeom prst="rect">
            <a:avLst/>
          </a:prstGeom>
          <a:noFill/>
          <a:ln w="9525">
            <a:noFill/>
            <a:miter lim="800000"/>
            <a:headEnd/>
            <a:tailEnd/>
          </a:ln>
        </p:spPr>
        <p:txBody>
          <a:bodyPr wrap="none">
            <a:spAutoFit/>
          </a:bodyPr>
          <a:lstStyle/>
          <a:p>
            <a:pPr eaLnBrk="0" hangingPunct="0"/>
            <a:r>
              <a:rPr lang="en-US" sz="1200" b="1">
                <a:latin typeface="Constantia" pitchFamily="18" charset="0"/>
              </a:rPr>
              <a:t>Direct Support</a:t>
            </a:r>
          </a:p>
        </p:txBody>
      </p:sp>
      <p:pic>
        <p:nvPicPr>
          <p:cNvPr id="22538" name="Picture 30" descr="depot"/>
          <p:cNvPicPr>
            <a:picLocks noChangeAspect="1" noChangeArrowheads="1"/>
          </p:cNvPicPr>
          <p:nvPr/>
        </p:nvPicPr>
        <p:blipFill>
          <a:blip r:embed="rId6" cstate="print"/>
          <a:srcRect/>
          <a:stretch>
            <a:fillRect/>
          </a:stretch>
        </p:blipFill>
        <p:spPr bwMode="auto">
          <a:xfrm>
            <a:off x="5105400" y="1870075"/>
            <a:ext cx="1055688" cy="873125"/>
          </a:xfrm>
          <a:prstGeom prst="rect">
            <a:avLst/>
          </a:prstGeom>
          <a:noFill/>
          <a:ln w="9525">
            <a:noFill/>
            <a:miter lim="800000"/>
            <a:headEnd/>
            <a:tailEnd/>
          </a:ln>
        </p:spPr>
      </p:pic>
      <p:sp>
        <p:nvSpPr>
          <p:cNvPr id="22539" name="AutoShape 33"/>
          <p:cNvSpPr>
            <a:spLocks/>
          </p:cNvSpPr>
          <p:nvPr/>
        </p:nvSpPr>
        <p:spPr bwMode="auto">
          <a:xfrm rot="5400000">
            <a:off x="4762500" y="1714500"/>
            <a:ext cx="304800" cy="2362200"/>
          </a:xfrm>
          <a:prstGeom prst="rightBrace">
            <a:avLst>
              <a:gd name="adj1" fmla="val 57049"/>
              <a:gd name="adj2" fmla="val 52838"/>
            </a:avLst>
          </a:prstGeom>
          <a:noFill/>
          <a:ln w="38100">
            <a:solidFill>
              <a:schemeClr val="tx1"/>
            </a:solidFill>
            <a:round/>
            <a:headEnd/>
            <a:tailEnd/>
          </a:ln>
        </p:spPr>
        <p:txBody>
          <a:bodyPr wrap="none" anchor="ctr"/>
          <a:lstStyle/>
          <a:p>
            <a:endParaRPr lang="en-US">
              <a:latin typeface="Constantia" pitchFamily="18" charset="0"/>
            </a:endParaRPr>
          </a:p>
        </p:txBody>
      </p:sp>
      <p:sp>
        <p:nvSpPr>
          <p:cNvPr id="22540" name="Text Box 39"/>
          <p:cNvSpPr txBox="1">
            <a:spLocks noChangeArrowheads="1"/>
          </p:cNvSpPr>
          <p:nvPr/>
        </p:nvSpPr>
        <p:spPr bwMode="auto">
          <a:xfrm>
            <a:off x="6808788" y="4413250"/>
            <a:ext cx="1752600" cy="1200150"/>
          </a:xfrm>
          <a:prstGeom prst="rect">
            <a:avLst/>
          </a:prstGeom>
          <a:noFill/>
          <a:ln w="9525">
            <a:noFill/>
            <a:miter lim="800000"/>
            <a:headEnd/>
            <a:tailEnd/>
          </a:ln>
        </p:spPr>
        <p:txBody>
          <a:bodyPr wrap="none">
            <a:spAutoFit/>
          </a:bodyPr>
          <a:lstStyle/>
          <a:p>
            <a:r>
              <a:rPr lang="en-US" sz="1200" b="1">
                <a:latin typeface="Constantia" pitchFamily="18" charset="0"/>
              </a:rPr>
              <a:t>-Reduced footprint</a:t>
            </a:r>
          </a:p>
          <a:p>
            <a:r>
              <a:rPr lang="en-US" sz="1200" b="1">
                <a:latin typeface="Constantia" pitchFamily="18" charset="0"/>
              </a:rPr>
              <a:t>-Less evacuation time</a:t>
            </a:r>
          </a:p>
          <a:p>
            <a:r>
              <a:rPr lang="en-US" sz="1200" b="1">
                <a:latin typeface="Constantia" pitchFamily="18" charset="0"/>
              </a:rPr>
              <a:t>-Self contained </a:t>
            </a:r>
          </a:p>
          <a:p>
            <a:r>
              <a:rPr lang="en-US" sz="1200" b="1">
                <a:latin typeface="Constantia" pitchFamily="18" charset="0"/>
              </a:rPr>
              <a:t>-Streamline C2</a:t>
            </a:r>
          </a:p>
          <a:p>
            <a:r>
              <a:rPr lang="en-US" sz="1200" b="1">
                <a:latin typeface="Constantia" pitchFamily="18" charset="0"/>
              </a:rPr>
              <a:t>-Faster response</a:t>
            </a:r>
          </a:p>
          <a:p>
            <a:r>
              <a:rPr lang="en-US" sz="1200" b="1">
                <a:latin typeface="Constantia" pitchFamily="18" charset="0"/>
              </a:rPr>
              <a:t>-Modular</a:t>
            </a:r>
          </a:p>
        </p:txBody>
      </p:sp>
      <p:sp>
        <p:nvSpPr>
          <p:cNvPr id="22541" name="Text Box 40"/>
          <p:cNvSpPr txBox="1">
            <a:spLocks noChangeArrowheads="1"/>
          </p:cNvSpPr>
          <p:nvPr/>
        </p:nvSpPr>
        <p:spPr bwMode="auto">
          <a:xfrm>
            <a:off x="6650038" y="1752600"/>
            <a:ext cx="2452687" cy="1016000"/>
          </a:xfrm>
          <a:prstGeom prst="rect">
            <a:avLst/>
          </a:prstGeom>
          <a:noFill/>
          <a:ln w="9525" algn="ctr">
            <a:noFill/>
            <a:miter lim="800000"/>
            <a:headEnd/>
            <a:tailEnd/>
          </a:ln>
        </p:spPr>
        <p:txBody>
          <a:bodyPr wrap="none">
            <a:spAutoFit/>
          </a:bodyPr>
          <a:lstStyle/>
          <a:p>
            <a:pPr>
              <a:buFont typeface="Arial" charset="0"/>
              <a:buChar char="–"/>
            </a:pPr>
            <a:r>
              <a:rPr lang="en-US" sz="1200" b="1">
                <a:latin typeface="Constantia" pitchFamily="18" charset="0"/>
              </a:rPr>
              <a:t>Echeloned maintenance</a:t>
            </a:r>
          </a:p>
          <a:p>
            <a:pPr>
              <a:buFont typeface="Arial" charset="0"/>
              <a:buChar char="–"/>
            </a:pPr>
            <a:r>
              <a:rPr lang="en-US" sz="1200" b="1">
                <a:latin typeface="Constantia" pitchFamily="18" charset="0"/>
              </a:rPr>
              <a:t>Large logistics footprint</a:t>
            </a:r>
          </a:p>
          <a:p>
            <a:pPr>
              <a:buFont typeface="Arial" charset="0"/>
              <a:buChar char="–"/>
            </a:pPr>
            <a:r>
              <a:rPr lang="en-US" sz="1200" b="1">
                <a:latin typeface="Constantia" pitchFamily="18" charset="0"/>
              </a:rPr>
              <a:t>Reliant on evacuation systems</a:t>
            </a:r>
          </a:p>
          <a:p>
            <a:pPr>
              <a:buFont typeface="Arial" charset="0"/>
              <a:buChar char="–"/>
            </a:pPr>
            <a:r>
              <a:rPr lang="en-US" sz="1200" b="1">
                <a:latin typeface="Constantia" pitchFamily="18" charset="0"/>
              </a:rPr>
              <a:t>Built-in C2 overhead burden</a:t>
            </a:r>
          </a:p>
          <a:p>
            <a:pPr>
              <a:buFont typeface="Arial" charset="0"/>
              <a:buChar char="–"/>
            </a:pPr>
            <a:r>
              <a:rPr lang="en-US" sz="1200" b="1">
                <a:latin typeface="Constantia" pitchFamily="18" charset="0"/>
              </a:rPr>
              <a:t>Backup maintenance support</a:t>
            </a:r>
          </a:p>
        </p:txBody>
      </p:sp>
      <p:sp>
        <p:nvSpPr>
          <p:cNvPr id="22542" name="Line 41"/>
          <p:cNvSpPr>
            <a:spLocks noChangeShapeType="1"/>
          </p:cNvSpPr>
          <p:nvPr/>
        </p:nvSpPr>
        <p:spPr bwMode="auto">
          <a:xfrm>
            <a:off x="228600" y="1828800"/>
            <a:ext cx="6019800" cy="0"/>
          </a:xfrm>
          <a:prstGeom prst="line">
            <a:avLst/>
          </a:prstGeom>
          <a:noFill/>
          <a:ln w="9525">
            <a:solidFill>
              <a:schemeClr val="tx1"/>
            </a:solidFill>
            <a:round/>
            <a:headEnd/>
            <a:tailEnd/>
          </a:ln>
        </p:spPr>
        <p:txBody>
          <a:bodyPr/>
          <a:lstStyle/>
          <a:p>
            <a:endParaRPr lang="en-US"/>
          </a:p>
        </p:txBody>
      </p:sp>
      <p:sp>
        <p:nvSpPr>
          <p:cNvPr id="22543" name="Text Box 42"/>
          <p:cNvSpPr txBox="1">
            <a:spLocks noChangeArrowheads="1"/>
          </p:cNvSpPr>
          <p:nvPr/>
        </p:nvSpPr>
        <p:spPr bwMode="auto">
          <a:xfrm>
            <a:off x="6858000" y="990600"/>
            <a:ext cx="1600200" cy="646113"/>
          </a:xfrm>
          <a:prstGeom prst="rect">
            <a:avLst/>
          </a:prstGeom>
          <a:solidFill>
            <a:srgbClr val="FFFF00"/>
          </a:solidFill>
          <a:ln w="9525">
            <a:solidFill>
              <a:schemeClr val="tx1"/>
            </a:solidFill>
            <a:miter lim="800000"/>
            <a:headEnd/>
            <a:tailEnd/>
          </a:ln>
        </p:spPr>
        <p:txBody>
          <a:bodyPr>
            <a:spAutoFit/>
          </a:bodyPr>
          <a:lstStyle/>
          <a:p>
            <a:r>
              <a:rPr lang="en-US" b="1">
                <a:latin typeface="Constantia" pitchFamily="18" charset="0"/>
              </a:rPr>
              <a:t>Analysis </a:t>
            </a:r>
          </a:p>
          <a:p>
            <a:r>
              <a:rPr lang="en-US" b="1">
                <a:latin typeface="Constantia" pitchFamily="18" charset="0"/>
              </a:rPr>
              <a:t>Assessment</a:t>
            </a:r>
          </a:p>
        </p:txBody>
      </p:sp>
      <p:sp>
        <p:nvSpPr>
          <p:cNvPr id="22544" name="Text Box 43"/>
          <p:cNvSpPr txBox="1">
            <a:spLocks noChangeArrowheads="1"/>
          </p:cNvSpPr>
          <p:nvPr/>
        </p:nvSpPr>
        <p:spPr bwMode="auto">
          <a:xfrm>
            <a:off x="6858000" y="3810000"/>
            <a:ext cx="1524000" cy="646113"/>
          </a:xfrm>
          <a:prstGeom prst="rect">
            <a:avLst/>
          </a:prstGeom>
          <a:solidFill>
            <a:srgbClr val="FFFF00"/>
          </a:solidFill>
          <a:ln w="9525">
            <a:solidFill>
              <a:schemeClr val="tx1"/>
            </a:solidFill>
            <a:miter lim="800000"/>
            <a:headEnd/>
            <a:tailEnd/>
          </a:ln>
        </p:spPr>
        <p:txBody>
          <a:bodyPr>
            <a:spAutoFit/>
          </a:bodyPr>
          <a:lstStyle/>
          <a:p>
            <a:r>
              <a:rPr lang="en-US" b="1">
                <a:latin typeface="Constantia" pitchFamily="18" charset="0"/>
              </a:rPr>
              <a:t>Efficiencies</a:t>
            </a:r>
          </a:p>
          <a:p>
            <a:r>
              <a:rPr lang="en-US" b="1">
                <a:latin typeface="Constantia" pitchFamily="18" charset="0"/>
              </a:rPr>
              <a:t>Realized</a:t>
            </a:r>
          </a:p>
        </p:txBody>
      </p:sp>
      <p:sp>
        <p:nvSpPr>
          <p:cNvPr id="22545" name="Rectangle 44"/>
          <p:cNvSpPr>
            <a:spLocks noChangeArrowheads="1"/>
          </p:cNvSpPr>
          <p:nvPr/>
        </p:nvSpPr>
        <p:spPr bwMode="auto">
          <a:xfrm>
            <a:off x="2286000" y="1295400"/>
            <a:ext cx="2112963" cy="338138"/>
          </a:xfrm>
          <a:prstGeom prst="rect">
            <a:avLst/>
          </a:prstGeom>
          <a:noFill/>
          <a:ln w="9525">
            <a:noFill/>
            <a:miter lim="800000"/>
            <a:headEnd/>
            <a:tailEnd/>
          </a:ln>
        </p:spPr>
        <p:txBody>
          <a:bodyPr wrap="none">
            <a:spAutoFit/>
          </a:bodyPr>
          <a:lstStyle/>
          <a:p>
            <a:r>
              <a:rPr lang="en-US" b="1">
                <a:latin typeface="Constantia" pitchFamily="18" charset="0"/>
              </a:rPr>
              <a:t>(System since 1940s)</a:t>
            </a:r>
          </a:p>
        </p:txBody>
      </p:sp>
      <p:sp>
        <p:nvSpPr>
          <p:cNvPr id="22546" name="Text Box 45"/>
          <p:cNvSpPr txBox="1">
            <a:spLocks noChangeArrowheads="1"/>
          </p:cNvSpPr>
          <p:nvPr/>
        </p:nvSpPr>
        <p:spPr bwMode="auto">
          <a:xfrm>
            <a:off x="6477000" y="2895600"/>
            <a:ext cx="2514600" cy="461963"/>
          </a:xfrm>
          <a:prstGeom prst="rect">
            <a:avLst/>
          </a:prstGeom>
          <a:gradFill rotWithShape="0">
            <a:gsLst>
              <a:gs pos="0">
                <a:srgbClr val="FFCC99"/>
              </a:gs>
              <a:gs pos="50000">
                <a:srgbClr val="FFFFCC"/>
              </a:gs>
              <a:gs pos="100000">
                <a:srgbClr val="FFCC99"/>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FFCC"/>
            </a:extrusionClr>
          </a:sp3d>
        </p:spPr>
        <p:txBody>
          <a:bodyPr>
            <a:spAutoFit/>
            <a:flatTx/>
          </a:bodyPr>
          <a:lstStyle/>
          <a:p>
            <a:r>
              <a:rPr lang="en-US" sz="1200" b="1">
                <a:solidFill>
                  <a:srgbClr val="000000"/>
                </a:solidFill>
                <a:latin typeface="Constantia" pitchFamily="18" charset="0"/>
              </a:rPr>
              <a:t>Problem… built in duplication and redundancies… </a:t>
            </a:r>
            <a:endParaRPr lang="en-US" sz="900">
              <a:latin typeface="Constantia" pitchFamily="18" charset="0"/>
            </a:endParaRPr>
          </a:p>
        </p:txBody>
      </p:sp>
      <p:grpSp>
        <p:nvGrpSpPr>
          <p:cNvPr id="5" name="Group 13"/>
          <p:cNvGrpSpPr>
            <a:grpSpLocks/>
          </p:cNvGrpSpPr>
          <p:nvPr/>
        </p:nvGrpSpPr>
        <p:grpSpPr bwMode="auto">
          <a:xfrm>
            <a:off x="1371600" y="5105400"/>
            <a:ext cx="2017713" cy="990600"/>
            <a:chOff x="3072" y="2592"/>
            <a:chExt cx="1824" cy="721"/>
          </a:xfrm>
        </p:grpSpPr>
        <p:grpSp>
          <p:nvGrpSpPr>
            <p:cNvPr id="6" name="Group 14"/>
            <p:cNvGrpSpPr>
              <a:grpSpLocks/>
            </p:cNvGrpSpPr>
            <p:nvPr/>
          </p:nvGrpSpPr>
          <p:grpSpPr bwMode="auto">
            <a:xfrm>
              <a:off x="3072" y="2592"/>
              <a:ext cx="1824" cy="673"/>
              <a:chOff x="2592" y="1008"/>
              <a:chExt cx="3168" cy="1200"/>
            </a:xfrm>
          </p:grpSpPr>
          <p:grpSp>
            <p:nvGrpSpPr>
              <p:cNvPr id="7" name="Group 15"/>
              <p:cNvGrpSpPr>
                <a:grpSpLocks/>
              </p:cNvGrpSpPr>
              <p:nvPr/>
            </p:nvGrpSpPr>
            <p:grpSpPr bwMode="auto">
              <a:xfrm>
                <a:off x="2592" y="1008"/>
                <a:ext cx="3167" cy="960"/>
                <a:chOff x="2304" y="1008"/>
                <a:chExt cx="3456" cy="975"/>
              </a:xfrm>
            </p:grpSpPr>
            <p:pic>
              <p:nvPicPr>
                <p:cNvPr id="22605" name="Picture 16" descr="Photo2"/>
                <p:cNvPicPr>
                  <a:picLocks noChangeAspect="1" noChangeArrowheads="1"/>
                </p:cNvPicPr>
                <p:nvPr/>
              </p:nvPicPr>
              <p:blipFill>
                <a:blip r:embed="rId7" cstate="print"/>
                <a:srcRect/>
                <a:stretch>
                  <a:fillRect/>
                </a:stretch>
              </p:blipFill>
              <p:spPr bwMode="auto">
                <a:xfrm>
                  <a:off x="2304" y="1008"/>
                  <a:ext cx="1161" cy="962"/>
                </a:xfrm>
                <a:prstGeom prst="rect">
                  <a:avLst/>
                </a:prstGeom>
                <a:noFill/>
                <a:ln w="9525">
                  <a:noFill/>
                  <a:miter lim="800000"/>
                  <a:headEnd/>
                  <a:tailEnd/>
                </a:ln>
              </p:spPr>
            </p:pic>
            <p:pic>
              <p:nvPicPr>
                <p:cNvPr id="22606" name="Picture 17" descr="Spc. Daniel Nebrida, from Battery C, 1st Battalion, 43rd Air Defense Artillery Regiment, 35th Air Defense Artillery Brigade, 2nd Infantry Division in Osan, South Korea, performs a maintenance check on a Patriot missile. This photo appeared on www.army.mil.">
                  <a:hlinkClick r:id="rId8"/>
                </p:cNvPr>
                <p:cNvPicPr>
                  <a:picLocks noChangeAspect="1" noChangeArrowheads="1"/>
                </p:cNvPicPr>
                <p:nvPr/>
              </p:nvPicPr>
              <p:blipFill>
                <a:blip r:embed="rId9" cstate="print"/>
                <a:srcRect/>
                <a:stretch>
                  <a:fillRect/>
                </a:stretch>
              </p:blipFill>
              <p:spPr bwMode="auto">
                <a:xfrm>
                  <a:off x="3456" y="1008"/>
                  <a:ext cx="1248" cy="956"/>
                </a:xfrm>
                <a:prstGeom prst="rect">
                  <a:avLst/>
                </a:prstGeom>
                <a:noFill/>
                <a:ln w="9525">
                  <a:noFill/>
                  <a:miter lim="800000"/>
                  <a:headEnd/>
                  <a:tailEnd/>
                </a:ln>
              </p:spPr>
            </p:pic>
            <p:pic>
              <p:nvPicPr>
                <p:cNvPr id="22607" name="Picture 18" descr="Sgts. Michael Martos (left) and Boris Todd, from the 3rd Infantry Division, perform routine maintenance on a Humvee at Camp Victory, Iraq.   This photo appeared on www.army.mil.">
                  <a:hlinkClick r:id="rId10"/>
                </p:cNvPr>
                <p:cNvPicPr>
                  <a:picLocks noChangeAspect="1" noChangeArrowheads="1"/>
                </p:cNvPicPr>
                <p:nvPr/>
              </p:nvPicPr>
              <p:blipFill>
                <a:blip r:embed="rId11" cstate="print"/>
                <a:srcRect/>
                <a:stretch>
                  <a:fillRect/>
                </a:stretch>
              </p:blipFill>
              <p:spPr bwMode="auto">
                <a:xfrm>
                  <a:off x="4560" y="1008"/>
                  <a:ext cx="1200" cy="975"/>
                </a:xfrm>
                <a:prstGeom prst="rect">
                  <a:avLst/>
                </a:prstGeom>
                <a:noFill/>
                <a:ln w="9525">
                  <a:noFill/>
                  <a:miter lim="800000"/>
                  <a:headEnd/>
                  <a:tailEnd/>
                </a:ln>
              </p:spPr>
            </p:pic>
          </p:grpSp>
          <p:sp>
            <p:nvSpPr>
              <p:cNvPr id="22604" name="Rectangle 19"/>
              <p:cNvSpPr>
                <a:spLocks noChangeArrowheads="1"/>
              </p:cNvSpPr>
              <p:nvPr/>
            </p:nvSpPr>
            <p:spPr bwMode="auto">
              <a:xfrm>
                <a:off x="2592" y="1920"/>
                <a:ext cx="3168" cy="28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22602" name="Text Box 20"/>
            <p:cNvSpPr txBox="1">
              <a:spLocks noChangeArrowheads="1"/>
            </p:cNvSpPr>
            <p:nvPr/>
          </p:nvSpPr>
          <p:spPr bwMode="auto">
            <a:xfrm>
              <a:off x="3744" y="3116"/>
              <a:ext cx="499" cy="197"/>
            </a:xfrm>
            <a:prstGeom prst="rect">
              <a:avLst/>
            </a:prstGeom>
            <a:noFill/>
            <a:ln w="9525">
              <a:noFill/>
              <a:miter lim="800000"/>
              <a:headEnd/>
              <a:tailEnd/>
            </a:ln>
          </p:spPr>
          <p:txBody>
            <a:bodyPr wrap="none">
              <a:spAutoFit/>
            </a:bodyPr>
            <a:lstStyle/>
            <a:p>
              <a:r>
                <a:rPr lang="en-US" sz="1200" b="1">
                  <a:latin typeface="Constantia" pitchFamily="18" charset="0"/>
                </a:rPr>
                <a:t>Field</a:t>
              </a:r>
            </a:p>
          </p:txBody>
        </p:sp>
      </p:grpSp>
      <p:pic>
        <p:nvPicPr>
          <p:cNvPr id="22548" name="Picture 28" descr="IMG_3641"/>
          <p:cNvPicPr>
            <a:picLocks noChangeAspect="1" noChangeArrowheads="1"/>
          </p:cNvPicPr>
          <p:nvPr/>
        </p:nvPicPr>
        <p:blipFill>
          <a:blip r:embed="rId12" cstate="print"/>
          <a:srcRect/>
          <a:stretch>
            <a:fillRect/>
          </a:stretch>
        </p:blipFill>
        <p:spPr bwMode="auto">
          <a:xfrm>
            <a:off x="2286000" y="1905000"/>
            <a:ext cx="1279525" cy="830263"/>
          </a:xfrm>
          <a:prstGeom prst="rect">
            <a:avLst/>
          </a:prstGeom>
          <a:noFill/>
          <a:ln w="9525">
            <a:noFill/>
            <a:miter lim="800000"/>
            <a:headEnd/>
            <a:tailEnd/>
          </a:ln>
        </p:spPr>
      </p:pic>
      <p:pic>
        <p:nvPicPr>
          <p:cNvPr id="22549" name="Picture 31" descr="DA-ST-87-12814"/>
          <p:cNvPicPr>
            <a:picLocks noChangeAspect="1" noChangeArrowheads="1"/>
          </p:cNvPicPr>
          <p:nvPr/>
        </p:nvPicPr>
        <p:blipFill>
          <a:blip r:embed="rId13" cstate="print"/>
          <a:srcRect/>
          <a:stretch>
            <a:fillRect/>
          </a:stretch>
        </p:blipFill>
        <p:spPr bwMode="auto">
          <a:xfrm>
            <a:off x="173038" y="2133600"/>
            <a:ext cx="969962" cy="592138"/>
          </a:xfrm>
          <a:prstGeom prst="rect">
            <a:avLst/>
          </a:prstGeom>
          <a:solidFill>
            <a:schemeClr val="accent1"/>
          </a:solidFill>
          <a:ln w="9525">
            <a:noFill/>
            <a:miter lim="800000"/>
            <a:headEnd/>
            <a:tailEnd/>
          </a:ln>
        </p:spPr>
      </p:pic>
      <p:pic>
        <p:nvPicPr>
          <p:cNvPr id="22550" name="Picture 32" descr="servicing"/>
          <p:cNvPicPr>
            <a:picLocks noChangeAspect="1" noChangeArrowheads="1"/>
          </p:cNvPicPr>
          <p:nvPr/>
        </p:nvPicPr>
        <p:blipFill>
          <a:blip r:embed="rId14" cstate="print"/>
          <a:srcRect/>
          <a:stretch>
            <a:fillRect/>
          </a:stretch>
        </p:blipFill>
        <p:spPr bwMode="auto">
          <a:xfrm>
            <a:off x="1219200" y="2133600"/>
            <a:ext cx="996950" cy="574675"/>
          </a:xfrm>
          <a:prstGeom prst="rect">
            <a:avLst/>
          </a:prstGeom>
          <a:noFill/>
          <a:ln w="9525">
            <a:noFill/>
            <a:miter lim="800000"/>
            <a:headEnd/>
            <a:tailEnd/>
          </a:ln>
        </p:spPr>
      </p:pic>
      <p:sp>
        <p:nvSpPr>
          <p:cNvPr id="22551" name="AutoShape 34"/>
          <p:cNvSpPr>
            <a:spLocks/>
          </p:cNvSpPr>
          <p:nvPr/>
        </p:nvSpPr>
        <p:spPr bwMode="auto">
          <a:xfrm rot="5400000">
            <a:off x="1714500" y="1257300"/>
            <a:ext cx="304800" cy="3276600"/>
          </a:xfrm>
          <a:prstGeom prst="rightBrace">
            <a:avLst>
              <a:gd name="adj1" fmla="val 76793"/>
              <a:gd name="adj2" fmla="val 52875"/>
            </a:avLst>
          </a:prstGeom>
          <a:noFill/>
          <a:ln w="38100">
            <a:solidFill>
              <a:schemeClr val="tx1"/>
            </a:solidFill>
            <a:round/>
            <a:headEnd/>
            <a:tailEnd/>
          </a:ln>
        </p:spPr>
        <p:txBody>
          <a:bodyPr wrap="none" anchor="ctr"/>
          <a:lstStyle/>
          <a:p>
            <a:endParaRPr lang="en-US">
              <a:latin typeface="Constantia" pitchFamily="18" charset="0"/>
            </a:endParaRPr>
          </a:p>
        </p:txBody>
      </p:sp>
      <p:sp>
        <p:nvSpPr>
          <p:cNvPr id="22552" name="Text Box 35"/>
          <p:cNvSpPr txBox="1">
            <a:spLocks noChangeArrowheads="1"/>
          </p:cNvSpPr>
          <p:nvPr/>
        </p:nvSpPr>
        <p:spPr bwMode="auto">
          <a:xfrm>
            <a:off x="1563688" y="1828800"/>
            <a:ext cx="508000" cy="246063"/>
          </a:xfrm>
          <a:prstGeom prst="rect">
            <a:avLst/>
          </a:prstGeom>
          <a:noFill/>
          <a:ln w="9525">
            <a:noFill/>
            <a:miter lim="800000"/>
            <a:headEnd/>
            <a:tailEnd/>
          </a:ln>
        </p:spPr>
        <p:txBody>
          <a:bodyPr wrap="none">
            <a:spAutoFit/>
          </a:bodyPr>
          <a:lstStyle/>
          <a:p>
            <a:r>
              <a:rPr lang="en-US" sz="1000" b="1" dirty="0">
                <a:latin typeface="Constantia" pitchFamily="18" charset="0"/>
              </a:rPr>
              <a:t>UNIT</a:t>
            </a:r>
          </a:p>
        </p:txBody>
      </p:sp>
      <p:sp>
        <p:nvSpPr>
          <p:cNvPr id="22553" name="Text Box 36"/>
          <p:cNvSpPr txBox="1">
            <a:spLocks noChangeArrowheads="1"/>
          </p:cNvSpPr>
          <p:nvPr/>
        </p:nvSpPr>
        <p:spPr bwMode="auto">
          <a:xfrm>
            <a:off x="152400" y="1828800"/>
            <a:ext cx="1347788" cy="244475"/>
          </a:xfrm>
          <a:prstGeom prst="rect">
            <a:avLst/>
          </a:prstGeom>
          <a:noFill/>
          <a:ln w="9525">
            <a:noFill/>
            <a:miter lim="800000"/>
            <a:headEnd/>
            <a:tailEnd/>
          </a:ln>
        </p:spPr>
        <p:txBody>
          <a:bodyPr>
            <a:spAutoFit/>
          </a:bodyPr>
          <a:lstStyle/>
          <a:p>
            <a:r>
              <a:rPr lang="en-US" sz="1000" b="1" dirty="0">
                <a:latin typeface="Constantia" pitchFamily="18" charset="0"/>
              </a:rPr>
              <a:t>Crew/Operator</a:t>
            </a:r>
          </a:p>
        </p:txBody>
      </p:sp>
      <p:graphicFrame>
        <p:nvGraphicFramePr>
          <p:cNvPr id="78" name="Table 77"/>
          <p:cNvGraphicFramePr>
            <a:graphicFrameLocks noGrp="1"/>
          </p:cNvGraphicFramePr>
          <p:nvPr/>
        </p:nvGraphicFramePr>
        <p:xfrm>
          <a:off x="152400" y="3063875"/>
          <a:ext cx="6019799" cy="822960"/>
        </p:xfrm>
        <a:graphic>
          <a:graphicData uri="http://schemas.openxmlformats.org/drawingml/2006/table">
            <a:tbl>
              <a:tblPr firstRow="1" bandRow="1">
                <a:tableStyleId>{5940675A-B579-460E-94D1-54222C63F5DA}</a:tableStyleId>
              </a:tblPr>
              <a:tblGrid>
                <a:gridCol w="752474"/>
                <a:gridCol w="978217"/>
                <a:gridCol w="1279208"/>
                <a:gridCol w="1003300"/>
                <a:gridCol w="1003300"/>
                <a:gridCol w="1003300"/>
              </a:tblGrid>
              <a:tr h="475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t>Series TMs</a:t>
                      </a:r>
                    </a:p>
                    <a:p>
                      <a:endParaRPr lang="en-US" sz="1000" dirty="0"/>
                    </a:p>
                  </a:txBody>
                  <a:tcPr marL="73152" marR="73152"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Operator / Crew</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t>(10)</a:t>
                      </a:r>
                      <a:endParaRPr lang="en-US" sz="1000" b="0" dirty="0"/>
                    </a:p>
                  </a:txBody>
                  <a:tcPr marL="73152" marR="73152"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Organizational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t>(20)</a:t>
                      </a:r>
                    </a:p>
                  </a:txBody>
                  <a:tcPr marL="73152" marR="73152" marT="36576" marB="36576"/>
                </a:tc>
                <a:tc>
                  <a:txBody>
                    <a:bodyPr/>
                    <a:lstStyle/>
                    <a:p>
                      <a:pPr eaLnBrk="0" hangingPunct="0"/>
                      <a:r>
                        <a:rPr lang="en-US" sz="800" b="1" dirty="0" smtClean="0"/>
                        <a:t>Direct</a:t>
                      </a:r>
                    </a:p>
                    <a:p>
                      <a:pPr eaLnBrk="0" hangingPunct="0"/>
                      <a:r>
                        <a:rPr lang="en-US" sz="800" b="1" dirty="0" smtClean="0"/>
                        <a:t>Support</a:t>
                      </a:r>
                    </a:p>
                    <a:p>
                      <a:pPr algn="ctr" eaLnBrk="0" hangingPunct="0"/>
                      <a:r>
                        <a:rPr lang="en-US" sz="800" b="0" dirty="0" smtClean="0"/>
                        <a:t>(30)</a:t>
                      </a:r>
                      <a:endParaRPr lang="en-US" sz="800" b="0" dirty="0"/>
                    </a:p>
                  </a:txBody>
                  <a:tcPr marL="73152" marR="73152" marT="36576" marB="36576"/>
                </a:tc>
                <a:tc>
                  <a:txBody>
                    <a:bodyPr/>
                    <a:lstStyle/>
                    <a:p>
                      <a:pPr eaLnBrk="0" hangingPunct="0"/>
                      <a:r>
                        <a:rPr lang="en-US" sz="800" b="1" dirty="0" smtClean="0"/>
                        <a:t>General</a:t>
                      </a:r>
                    </a:p>
                    <a:p>
                      <a:pPr eaLnBrk="0" hangingPunct="0"/>
                      <a:r>
                        <a:rPr lang="en-US" sz="800" b="1" dirty="0" smtClean="0"/>
                        <a:t>Support</a:t>
                      </a:r>
                    </a:p>
                    <a:p>
                      <a:pPr algn="ctr" eaLnBrk="0" hangingPunct="0"/>
                      <a:r>
                        <a:rPr lang="en-US" sz="800" b="0" dirty="0" smtClean="0"/>
                        <a:t>(40)</a:t>
                      </a:r>
                      <a:endParaRPr lang="en-US" sz="800" b="0" dirty="0"/>
                    </a:p>
                  </a:txBody>
                  <a:tcPr marL="73152" marR="73152"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Depot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t>(50)</a:t>
                      </a:r>
                    </a:p>
                  </a:txBody>
                  <a:tcPr marL="73152" marR="73152" marT="36576" marB="36576"/>
                </a:tc>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MAC</a:t>
                      </a:r>
                    </a:p>
                    <a:p>
                      <a:endParaRPr lang="en-US" sz="800" dirty="0"/>
                    </a:p>
                  </a:txBody>
                  <a:tcPr marL="73152" marR="73152" marT="36576" marB="36576"/>
                </a:tc>
                <a:tc>
                  <a:txBody>
                    <a:bodyPr/>
                    <a:lstStyle/>
                    <a:p>
                      <a:r>
                        <a:rPr lang="en-US" sz="800" dirty="0" smtClean="0"/>
                        <a:t>C</a:t>
                      </a:r>
                      <a:endParaRPr lang="en-US" sz="800" dirty="0"/>
                    </a:p>
                  </a:txBody>
                  <a:tcPr marL="73152" marR="73152" marT="36576" marB="36576"/>
                </a:tc>
                <a:tc>
                  <a:txBody>
                    <a:bodyPr/>
                    <a:lstStyle/>
                    <a:p>
                      <a:r>
                        <a:rPr lang="en-US" sz="800" dirty="0" smtClean="0"/>
                        <a:t>O</a:t>
                      </a:r>
                      <a:endParaRPr lang="en-US" sz="800" dirty="0"/>
                    </a:p>
                  </a:txBody>
                  <a:tcPr marL="73152" marR="73152" marT="36576" marB="36576"/>
                </a:tc>
                <a:tc>
                  <a:txBody>
                    <a:bodyPr/>
                    <a:lstStyle/>
                    <a:p>
                      <a:r>
                        <a:rPr lang="en-US" sz="800" dirty="0" smtClean="0"/>
                        <a:t>F</a:t>
                      </a:r>
                      <a:endParaRPr lang="en-US" sz="800" dirty="0"/>
                    </a:p>
                  </a:txBody>
                  <a:tcPr marL="73152" marR="73152" marT="36576" marB="36576"/>
                </a:tc>
                <a:tc>
                  <a:txBody>
                    <a:bodyPr/>
                    <a:lstStyle/>
                    <a:p>
                      <a:r>
                        <a:rPr lang="en-US" sz="800" dirty="0" smtClean="0"/>
                        <a:t>H</a:t>
                      </a:r>
                      <a:endParaRPr lang="en-US" sz="800" dirty="0"/>
                    </a:p>
                  </a:txBody>
                  <a:tcPr marL="73152" marR="73152" marT="36576" marB="36576"/>
                </a:tc>
                <a:tc>
                  <a:txBody>
                    <a:bodyPr/>
                    <a:lstStyle/>
                    <a:p>
                      <a:r>
                        <a:rPr lang="en-US" sz="800" dirty="0" smtClean="0"/>
                        <a:t>D</a:t>
                      </a:r>
                      <a:endParaRPr lang="en-US" sz="800" dirty="0"/>
                    </a:p>
                  </a:txBody>
                  <a:tcPr marL="73152" marR="73152" marT="36576" marB="36576"/>
                </a:tc>
              </a:tr>
            </a:tbl>
          </a:graphicData>
        </a:graphic>
      </p:graphicFrame>
      <p:graphicFrame>
        <p:nvGraphicFramePr>
          <p:cNvPr id="79" name="Table 78"/>
          <p:cNvGraphicFramePr>
            <a:graphicFrameLocks noGrp="1"/>
          </p:cNvGraphicFramePr>
          <p:nvPr/>
        </p:nvGraphicFramePr>
        <p:xfrm>
          <a:off x="152400" y="4130675"/>
          <a:ext cx="6019800" cy="822960"/>
        </p:xfrm>
        <a:graphic>
          <a:graphicData uri="http://schemas.openxmlformats.org/drawingml/2006/table">
            <a:tbl>
              <a:tblPr firstRow="1" bandRow="1">
                <a:tableStyleId>{5940675A-B579-460E-94D1-54222C63F5DA}</a:tableStyleId>
              </a:tblPr>
              <a:tblGrid>
                <a:gridCol w="955523"/>
                <a:gridCol w="1242181"/>
                <a:gridCol w="1274032"/>
                <a:gridCol w="1274032"/>
                <a:gridCol w="1274032"/>
              </a:tblGrid>
              <a:tr h="47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t>Series TMs</a:t>
                      </a:r>
                    </a:p>
                    <a:p>
                      <a:endParaRPr lang="en-US" sz="900" dirty="0"/>
                    </a:p>
                  </a:txBody>
                  <a:tcPr marL="69154" marR="69154" marT="34577" marB="3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Operator / Crew</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t>(10)</a:t>
                      </a:r>
                      <a:endParaRPr lang="en-US" sz="900" b="0" dirty="0"/>
                    </a:p>
                  </a:txBody>
                  <a:tcPr marL="69154" marR="69154" marT="34577" marB="34577"/>
                </a:tc>
                <a:tc>
                  <a:txBody>
                    <a:bodyPr/>
                    <a:lstStyle/>
                    <a:p>
                      <a:pPr eaLnBrk="0" hangingPunct="0"/>
                      <a:r>
                        <a:rPr lang="en-US" sz="800" b="1" dirty="0" smtClean="0"/>
                        <a:t>Maintainer</a:t>
                      </a:r>
                    </a:p>
                    <a:p>
                      <a:pPr algn="ctr" eaLnBrk="0" hangingPunct="0"/>
                      <a:r>
                        <a:rPr lang="en-US" sz="800" b="0" dirty="0" smtClean="0"/>
                        <a:t>(30)</a:t>
                      </a:r>
                      <a:endParaRPr lang="en-US" sz="800" b="0" dirty="0"/>
                    </a:p>
                  </a:txBody>
                  <a:tcPr marL="69154" marR="69154" marT="34577" marB="34577"/>
                </a:tc>
                <a:tc>
                  <a:txBody>
                    <a:bodyPr/>
                    <a:lstStyle/>
                    <a:p>
                      <a:pPr eaLnBrk="0" hangingPunct="0"/>
                      <a:r>
                        <a:rPr lang="en-US" sz="800" b="1" dirty="0" smtClean="0"/>
                        <a:t>Below Depot</a:t>
                      </a:r>
                    </a:p>
                    <a:p>
                      <a:pPr algn="ctr" eaLnBrk="0" hangingPunct="0"/>
                      <a:r>
                        <a:rPr lang="en-US" sz="800" b="0" dirty="0" smtClean="0"/>
                        <a:t>(40)</a:t>
                      </a:r>
                      <a:endParaRPr lang="en-US" sz="800" b="0" dirty="0"/>
                    </a:p>
                  </a:txBody>
                  <a:tcPr marL="69154" marR="69154" marT="34577" marB="3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Depot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t>(50)</a:t>
                      </a:r>
                    </a:p>
                  </a:txBody>
                  <a:tcPr marL="69154" marR="69154" marT="34577" marB="34577"/>
                </a:tc>
              </a:tr>
              <a:tr h="351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MAC</a:t>
                      </a:r>
                    </a:p>
                    <a:p>
                      <a:endParaRPr lang="en-US" sz="800" dirty="0"/>
                    </a:p>
                  </a:txBody>
                  <a:tcPr marL="69154" marR="69154" marT="34577" marB="34577"/>
                </a:tc>
                <a:tc>
                  <a:txBody>
                    <a:bodyPr/>
                    <a:lstStyle/>
                    <a:p>
                      <a:r>
                        <a:rPr lang="en-US" sz="800" dirty="0" smtClean="0"/>
                        <a:t>C</a:t>
                      </a:r>
                      <a:endParaRPr lang="en-US" sz="800" dirty="0"/>
                    </a:p>
                  </a:txBody>
                  <a:tcPr marL="69154" marR="69154" marT="34577" marB="34577"/>
                </a:tc>
                <a:tc>
                  <a:txBody>
                    <a:bodyPr/>
                    <a:lstStyle/>
                    <a:p>
                      <a:r>
                        <a:rPr lang="en-US" sz="800" dirty="0" smtClean="0"/>
                        <a:t>F</a:t>
                      </a:r>
                      <a:endParaRPr lang="en-US" sz="800" dirty="0"/>
                    </a:p>
                  </a:txBody>
                  <a:tcPr marL="69154" marR="69154" marT="34577" marB="34577"/>
                </a:tc>
                <a:tc>
                  <a:txBody>
                    <a:bodyPr/>
                    <a:lstStyle/>
                    <a:p>
                      <a:r>
                        <a:rPr lang="en-US" sz="800" dirty="0" smtClean="0"/>
                        <a:t>H</a:t>
                      </a:r>
                      <a:endParaRPr lang="en-US" sz="800" dirty="0"/>
                    </a:p>
                  </a:txBody>
                  <a:tcPr marL="69154" marR="69154" marT="34577" marB="34577"/>
                </a:tc>
                <a:tc>
                  <a:txBody>
                    <a:bodyPr/>
                    <a:lstStyle/>
                    <a:p>
                      <a:r>
                        <a:rPr lang="en-US" sz="800" dirty="0" smtClean="0"/>
                        <a:t>D</a:t>
                      </a:r>
                      <a:endParaRPr lang="en-US" sz="800" dirty="0"/>
                    </a:p>
                  </a:txBody>
                  <a:tcPr marL="69154" marR="69154" marT="34577" marB="34577"/>
                </a:tc>
              </a:tr>
            </a:tbl>
          </a:graphicData>
        </a:graphic>
      </p:graphicFrame>
      <p:sp>
        <p:nvSpPr>
          <p:cNvPr id="22597" name="AutoShape 33"/>
          <p:cNvSpPr>
            <a:spLocks/>
          </p:cNvSpPr>
          <p:nvPr/>
        </p:nvSpPr>
        <p:spPr bwMode="auto">
          <a:xfrm rot="16200000" flipV="1">
            <a:off x="4866482" y="4148931"/>
            <a:ext cx="152400" cy="1760537"/>
          </a:xfrm>
          <a:prstGeom prst="rightBrace">
            <a:avLst>
              <a:gd name="adj1" fmla="val 57065"/>
              <a:gd name="adj2" fmla="val 52838"/>
            </a:avLst>
          </a:prstGeom>
          <a:noFill/>
          <a:ln w="38100">
            <a:solidFill>
              <a:schemeClr val="tx1"/>
            </a:solidFill>
            <a:round/>
            <a:headEnd/>
            <a:tailEnd/>
          </a:ln>
        </p:spPr>
        <p:txBody>
          <a:bodyPr wrap="none" anchor="ctr"/>
          <a:lstStyle/>
          <a:p>
            <a:endParaRPr lang="en-US">
              <a:latin typeface="Constantia" pitchFamily="18" charset="0"/>
            </a:endParaRPr>
          </a:p>
        </p:txBody>
      </p:sp>
      <p:sp>
        <p:nvSpPr>
          <p:cNvPr id="22598" name="AutoShape 34"/>
          <p:cNvSpPr>
            <a:spLocks/>
          </p:cNvSpPr>
          <p:nvPr/>
        </p:nvSpPr>
        <p:spPr bwMode="auto">
          <a:xfrm rot="16200000" flipV="1">
            <a:off x="2322513" y="4038600"/>
            <a:ext cx="152400" cy="1981200"/>
          </a:xfrm>
          <a:prstGeom prst="rightBrace">
            <a:avLst>
              <a:gd name="adj1" fmla="val 76796"/>
              <a:gd name="adj2" fmla="val 52875"/>
            </a:avLst>
          </a:prstGeom>
          <a:noFill/>
          <a:ln w="38100">
            <a:solidFill>
              <a:schemeClr val="tx1"/>
            </a:solidFill>
            <a:round/>
            <a:headEnd/>
            <a:tailEnd/>
          </a:ln>
        </p:spPr>
        <p:txBody>
          <a:bodyPr wrap="none" anchor="ctr"/>
          <a:lstStyle/>
          <a:p>
            <a:endParaRPr lang="en-US">
              <a:latin typeface="Constantia" pitchFamily="18" charset="0"/>
            </a:endParaRPr>
          </a:p>
        </p:txBody>
      </p:sp>
      <p:sp>
        <p:nvSpPr>
          <p:cNvPr id="82" name="Oval 43"/>
          <p:cNvSpPr>
            <a:spLocks noChangeArrowheads="1"/>
          </p:cNvSpPr>
          <p:nvPr/>
        </p:nvSpPr>
        <p:spPr bwMode="auto">
          <a:xfrm>
            <a:off x="152400" y="3886200"/>
            <a:ext cx="685800" cy="330200"/>
          </a:xfrm>
          <a:prstGeom prst="ellipse">
            <a:avLst/>
          </a:prstGeom>
          <a:solidFill>
            <a:srgbClr val="FF9900"/>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pPr algn="ctr">
              <a:defRPr/>
            </a:pPr>
            <a:r>
              <a:rPr lang="en-US" sz="1200" b="1" dirty="0">
                <a:solidFill>
                  <a:srgbClr val="FFFF00"/>
                </a:solidFill>
                <a:effectLst>
                  <a:outerShdw blurRad="38100" dist="38100" dir="2700000" algn="tl">
                    <a:srgbClr val="000000"/>
                  </a:outerShdw>
                </a:effectLst>
              </a:rPr>
              <a:t>Mar 2008</a:t>
            </a:r>
          </a:p>
        </p:txBody>
      </p:sp>
      <p:sp>
        <p:nvSpPr>
          <p:cNvPr id="83" name="Oval 20"/>
          <p:cNvSpPr>
            <a:spLocks noChangeArrowheads="1"/>
          </p:cNvSpPr>
          <p:nvPr/>
        </p:nvSpPr>
        <p:spPr bwMode="auto">
          <a:xfrm>
            <a:off x="0" y="2794000"/>
            <a:ext cx="685800" cy="330200"/>
          </a:xfrm>
          <a:prstGeom prst="ellipse">
            <a:avLst/>
          </a:prstGeom>
          <a:solidFill>
            <a:schemeClr val="hlink"/>
          </a:solidFill>
          <a:ln w="9525">
            <a:round/>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algn="ctr">
              <a:defRPr/>
            </a:pPr>
            <a:r>
              <a:rPr lang="en-US" sz="1100" b="1" dirty="0">
                <a:solidFill>
                  <a:srgbClr val="FFFF00"/>
                </a:solidFill>
                <a:effectLst>
                  <a:outerShdw blurRad="38100" dist="38100" dir="2700000" algn="tl">
                    <a:srgbClr val="000000"/>
                  </a:outerShdw>
                </a:effectLst>
              </a:rPr>
              <a:t>May 2003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942138" y="6483350"/>
            <a:ext cx="2133600" cy="476250"/>
          </a:xfrm>
        </p:spPr>
        <p:txBody>
          <a:bodyPr/>
          <a:lstStyle/>
          <a:p>
            <a:pPr>
              <a:defRPr/>
            </a:pPr>
            <a:fld id="{644A162B-785B-4F4E-B515-1086DE116FE1}" type="slidenum">
              <a:rPr lang="en-US"/>
              <a:pPr>
                <a:defRPr/>
              </a:pPr>
              <a:t>5</a:t>
            </a:fld>
            <a:endParaRPr lang="en-US"/>
          </a:p>
        </p:txBody>
      </p:sp>
      <p:sp>
        <p:nvSpPr>
          <p:cNvPr id="18435" name="Rectangle 2"/>
          <p:cNvSpPr>
            <a:spLocks noGrp="1" noChangeArrowheads="1"/>
          </p:cNvSpPr>
          <p:nvPr>
            <p:ph type="title" idx="4294967295"/>
          </p:nvPr>
        </p:nvSpPr>
        <p:spPr>
          <a:xfrm>
            <a:off x="0" y="152400"/>
            <a:ext cx="9144000" cy="1295401"/>
          </a:xfrm>
        </p:spPr>
        <p:txBody>
          <a:bodyPr/>
          <a:lstStyle/>
          <a:p>
            <a:r>
              <a:rPr lang="en-US" sz="3600" dirty="0" smtClean="0"/>
              <a:t>Two-Level Maintenance Definition</a:t>
            </a:r>
          </a:p>
        </p:txBody>
      </p:sp>
      <p:sp>
        <p:nvSpPr>
          <p:cNvPr id="5124" name="Rectangle 3"/>
          <p:cNvSpPr>
            <a:spLocks noGrp="1" noChangeArrowheads="1"/>
          </p:cNvSpPr>
          <p:nvPr>
            <p:ph type="body" idx="4294967295"/>
          </p:nvPr>
        </p:nvSpPr>
        <p:spPr>
          <a:xfrm>
            <a:off x="228600" y="609600"/>
            <a:ext cx="8686800" cy="6172200"/>
          </a:xfrm>
        </p:spPr>
        <p:txBody>
          <a:bodyPr/>
          <a:lstStyle/>
          <a:p>
            <a:pPr marL="342900" lvl="1" indent="-342900">
              <a:buFont typeface="Wingdings" pitchFamily="2" charset="2"/>
              <a:buNone/>
              <a:defRPr/>
            </a:pPr>
            <a:r>
              <a:rPr lang="en-US" sz="500" dirty="0" smtClean="0"/>
              <a:t> </a:t>
            </a:r>
          </a:p>
          <a:p>
            <a:pPr>
              <a:buFont typeface="Wingdings" pitchFamily="2" charset="2"/>
              <a:buChar char="Ø"/>
              <a:defRPr/>
            </a:pPr>
            <a:endParaRPr lang="en-US" sz="1400" dirty="0" smtClean="0"/>
          </a:p>
          <a:p>
            <a:pPr>
              <a:defRPr/>
            </a:pPr>
            <a:r>
              <a:rPr lang="en-US" dirty="0" smtClean="0"/>
              <a:t>Field Level Maintenance</a:t>
            </a:r>
          </a:p>
          <a:p>
            <a:pPr>
              <a:defRPr/>
            </a:pPr>
            <a:endParaRPr lang="en-US" dirty="0" smtClean="0"/>
          </a:p>
          <a:p>
            <a:pPr marL="91440">
              <a:spcBef>
                <a:spcPts val="0"/>
              </a:spcBef>
              <a:defRPr/>
            </a:pPr>
            <a:r>
              <a:rPr lang="en-US" sz="2000" dirty="0" smtClean="0"/>
              <a:t>Generally characterized by on-(near) system  maintenance, often utilizing line replaceable units (LRU's) and component replacement, in the owning unit, using tools and test equipment found in the unit.  </a:t>
            </a:r>
          </a:p>
          <a:p>
            <a:pPr marL="91440">
              <a:spcBef>
                <a:spcPts val="0"/>
              </a:spcBef>
              <a:buFont typeface="Wingdings" pitchFamily="2" charset="2"/>
              <a:buChar char="Ø"/>
              <a:defRPr/>
            </a:pPr>
            <a:endParaRPr lang="en-US" sz="600" dirty="0" smtClean="0"/>
          </a:p>
          <a:p>
            <a:pPr marL="91440">
              <a:spcBef>
                <a:spcPts val="0"/>
              </a:spcBef>
              <a:defRPr/>
            </a:pPr>
            <a:r>
              <a:rPr lang="en-US" sz="2000" dirty="0" smtClean="0"/>
              <a:t>It is not limited to simply "remove and replace“ actions, but also allows for repair of components or end items on-(near) systems.  Field maintenance also includes adjustments, alignments, services, applying approved field-level modification work orders (MWO), faults/failure  diagnoses, battle damage assessment, repair, and recovery.  </a:t>
            </a:r>
          </a:p>
          <a:p>
            <a:pPr marL="91440">
              <a:spcBef>
                <a:spcPts val="0"/>
              </a:spcBef>
              <a:buFont typeface="Wingdings" pitchFamily="2" charset="2"/>
              <a:buChar char="Ø"/>
              <a:defRPr/>
            </a:pPr>
            <a:endParaRPr lang="en-US" sz="700" dirty="0" smtClean="0"/>
          </a:p>
          <a:p>
            <a:pPr marL="91440">
              <a:spcBef>
                <a:spcPts val="0"/>
              </a:spcBef>
              <a:defRPr/>
            </a:pPr>
            <a:r>
              <a:rPr lang="en-US" sz="2000" dirty="0" smtClean="0"/>
              <a:t>Field level maintenance  always repair and return to the user, and includes  maintenance actions able to be performed by operators</a:t>
            </a:r>
            <a:r>
              <a:rPr lang="en-US" sz="1400" dirty="0" smtClean="0"/>
              <a:t>.</a:t>
            </a:r>
          </a:p>
          <a:p>
            <a:pPr lvl="1">
              <a:buNone/>
              <a:defRPr/>
            </a:pPr>
            <a:r>
              <a:rPr lang="en-US" dirty="0" smtClean="0"/>
              <a:t>									</a:t>
            </a:r>
            <a:endParaRPr lang="en-US" sz="1400" dirty="0" smtClean="0"/>
          </a:p>
          <a:p>
            <a:pPr lvl="1">
              <a:buNone/>
              <a:defRPr/>
            </a:pPr>
            <a:endParaRPr lang="en-US" sz="2000" dirty="0" smtClean="0"/>
          </a:p>
          <a:p>
            <a:pPr lvl="1">
              <a:buNone/>
              <a:defRPr/>
            </a:pPr>
            <a:r>
              <a:rPr lang="en-US" sz="1400" dirty="0" smtClean="0"/>
              <a:t>	</a:t>
            </a:r>
          </a:p>
          <a:p>
            <a:pPr>
              <a:buFont typeface="Wingdings" pitchFamily="2" charset="2"/>
              <a:buChar char="Ø"/>
              <a:defRPr/>
            </a:pPr>
            <a:endParaRPr lang="en-US" sz="2800" dirty="0" smtClean="0"/>
          </a:p>
          <a:p>
            <a:pPr>
              <a:buFont typeface="Wingdings" pitchFamily="2" charset="2"/>
              <a:buNone/>
              <a:defRPr/>
            </a:pPr>
            <a:endParaRPr lang="en-US" dirty="0" smtClean="0"/>
          </a:p>
          <a:p>
            <a:pPr marL="628650" lvl="1" indent="-171450">
              <a:buFont typeface="Wingdings" pitchFamily="2" charset="2"/>
              <a:buNone/>
              <a:defRPr/>
            </a:pPr>
            <a:endParaRPr lang="en-US" dirty="0" smtClean="0"/>
          </a:p>
        </p:txBody>
      </p:sp>
      <p:pic>
        <p:nvPicPr>
          <p:cNvPr id="18437" name="Picture 24" descr="nam_17"/>
          <p:cNvPicPr>
            <a:picLocks noChangeAspect="1" noChangeArrowheads="1"/>
          </p:cNvPicPr>
          <p:nvPr/>
        </p:nvPicPr>
        <p:blipFill>
          <a:blip r:embed="rId3" cstate="print"/>
          <a:srcRect/>
          <a:stretch>
            <a:fillRect/>
          </a:stretch>
        </p:blipFill>
        <p:spPr bwMode="auto">
          <a:xfrm>
            <a:off x="304800" y="5427663"/>
            <a:ext cx="1585913" cy="1125537"/>
          </a:xfrm>
          <a:prstGeom prst="rect">
            <a:avLst/>
          </a:prstGeom>
          <a:noFill/>
          <a:ln w="9525">
            <a:noFill/>
            <a:miter lim="800000"/>
            <a:headEnd/>
            <a:tailEnd/>
          </a:ln>
        </p:spPr>
      </p:pic>
      <p:pic>
        <p:nvPicPr>
          <p:cNvPr id="18438" name="Picture 28" descr="IMG_3641"/>
          <p:cNvPicPr>
            <a:picLocks noChangeAspect="1" noChangeArrowheads="1"/>
          </p:cNvPicPr>
          <p:nvPr/>
        </p:nvPicPr>
        <p:blipFill>
          <a:blip r:embed="rId4" cstate="print"/>
          <a:srcRect/>
          <a:stretch>
            <a:fillRect/>
          </a:stretch>
        </p:blipFill>
        <p:spPr bwMode="auto">
          <a:xfrm>
            <a:off x="1981200" y="5486400"/>
            <a:ext cx="1524000" cy="1143000"/>
          </a:xfrm>
          <a:prstGeom prst="rect">
            <a:avLst/>
          </a:prstGeom>
          <a:noFill/>
          <a:ln w="9525">
            <a:noFill/>
            <a:miter lim="800000"/>
            <a:headEnd/>
            <a:tailEnd/>
          </a:ln>
        </p:spPr>
      </p:pic>
      <p:pic>
        <p:nvPicPr>
          <p:cNvPr id="18439" name="Picture 32" descr="servicing"/>
          <p:cNvPicPr>
            <a:picLocks noChangeAspect="1" noChangeArrowheads="1"/>
          </p:cNvPicPr>
          <p:nvPr/>
        </p:nvPicPr>
        <p:blipFill>
          <a:blip r:embed="rId5" cstate="print"/>
          <a:srcRect/>
          <a:stretch>
            <a:fillRect/>
          </a:stretch>
        </p:blipFill>
        <p:spPr bwMode="auto">
          <a:xfrm>
            <a:off x="5715000" y="5410200"/>
            <a:ext cx="1371600" cy="1219200"/>
          </a:xfrm>
          <a:prstGeom prst="rect">
            <a:avLst/>
          </a:prstGeom>
          <a:noFill/>
          <a:ln w="9525">
            <a:noFill/>
            <a:miter lim="800000"/>
            <a:headEnd/>
            <a:tailEnd/>
          </a:ln>
        </p:spPr>
      </p:pic>
      <p:pic>
        <p:nvPicPr>
          <p:cNvPr id="18440" name="Picture 31" descr="DA-ST-87-12814"/>
          <p:cNvPicPr>
            <a:picLocks noChangeAspect="1" noChangeArrowheads="1"/>
          </p:cNvPicPr>
          <p:nvPr/>
        </p:nvPicPr>
        <p:blipFill>
          <a:blip r:embed="rId6" cstate="print"/>
          <a:srcRect/>
          <a:stretch>
            <a:fillRect/>
          </a:stretch>
        </p:blipFill>
        <p:spPr bwMode="auto">
          <a:xfrm>
            <a:off x="7162800" y="5486400"/>
            <a:ext cx="1600200" cy="1143000"/>
          </a:xfrm>
          <a:prstGeom prst="rect">
            <a:avLst/>
          </a:prstGeom>
          <a:solidFill>
            <a:schemeClr val="accent1"/>
          </a:solidFill>
          <a:ln w="9525">
            <a:noFill/>
            <a:miter lim="800000"/>
            <a:headEnd/>
            <a:tailEnd/>
          </a:ln>
        </p:spPr>
      </p:pic>
      <p:grpSp>
        <p:nvGrpSpPr>
          <p:cNvPr id="2" name="Group 13"/>
          <p:cNvGrpSpPr>
            <a:grpSpLocks/>
          </p:cNvGrpSpPr>
          <p:nvPr/>
        </p:nvGrpSpPr>
        <p:grpSpPr bwMode="auto">
          <a:xfrm>
            <a:off x="3581400" y="5486400"/>
            <a:ext cx="2057400" cy="1295400"/>
            <a:chOff x="3072" y="2592"/>
            <a:chExt cx="1824" cy="720"/>
          </a:xfrm>
        </p:grpSpPr>
        <p:grpSp>
          <p:nvGrpSpPr>
            <p:cNvPr id="3" name="Group 14"/>
            <p:cNvGrpSpPr>
              <a:grpSpLocks/>
            </p:cNvGrpSpPr>
            <p:nvPr/>
          </p:nvGrpSpPr>
          <p:grpSpPr bwMode="auto">
            <a:xfrm>
              <a:off x="3072" y="2592"/>
              <a:ext cx="1824" cy="673"/>
              <a:chOff x="2592" y="1008"/>
              <a:chExt cx="3168" cy="1200"/>
            </a:xfrm>
          </p:grpSpPr>
          <p:grpSp>
            <p:nvGrpSpPr>
              <p:cNvPr id="4" name="Group 15"/>
              <p:cNvGrpSpPr>
                <a:grpSpLocks/>
              </p:cNvGrpSpPr>
              <p:nvPr/>
            </p:nvGrpSpPr>
            <p:grpSpPr bwMode="auto">
              <a:xfrm>
                <a:off x="2592" y="1008"/>
                <a:ext cx="3167" cy="960"/>
                <a:chOff x="2304" y="1008"/>
                <a:chExt cx="3456" cy="975"/>
              </a:xfrm>
            </p:grpSpPr>
            <p:pic>
              <p:nvPicPr>
                <p:cNvPr id="18446" name="Picture 16" descr="Photo2"/>
                <p:cNvPicPr>
                  <a:picLocks noChangeAspect="1" noChangeArrowheads="1"/>
                </p:cNvPicPr>
                <p:nvPr/>
              </p:nvPicPr>
              <p:blipFill>
                <a:blip r:embed="rId7" cstate="print"/>
                <a:srcRect/>
                <a:stretch>
                  <a:fillRect/>
                </a:stretch>
              </p:blipFill>
              <p:spPr bwMode="auto">
                <a:xfrm>
                  <a:off x="2304" y="1008"/>
                  <a:ext cx="1161" cy="962"/>
                </a:xfrm>
                <a:prstGeom prst="rect">
                  <a:avLst/>
                </a:prstGeom>
                <a:noFill/>
                <a:ln w="9525">
                  <a:noFill/>
                  <a:miter lim="800000"/>
                  <a:headEnd/>
                  <a:tailEnd/>
                </a:ln>
              </p:spPr>
            </p:pic>
            <p:pic>
              <p:nvPicPr>
                <p:cNvPr id="18447" name="Picture 17" descr="Spc. Daniel Nebrida, from Battery C, 1st Battalion, 43rd Air Defense Artillery Regiment, 35th Air Defense Artillery Brigade, 2nd Infantry Division in Osan, South Korea, performs a maintenance check on a Patriot missile. This photo appeared on www.army.mil.">
                  <a:hlinkClick r:id="rId8"/>
                </p:cNvPr>
                <p:cNvPicPr>
                  <a:picLocks noChangeAspect="1" noChangeArrowheads="1"/>
                </p:cNvPicPr>
                <p:nvPr/>
              </p:nvPicPr>
              <p:blipFill>
                <a:blip r:embed="rId9" cstate="print"/>
                <a:srcRect/>
                <a:stretch>
                  <a:fillRect/>
                </a:stretch>
              </p:blipFill>
              <p:spPr bwMode="auto">
                <a:xfrm>
                  <a:off x="3456" y="1008"/>
                  <a:ext cx="1248" cy="956"/>
                </a:xfrm>
                <a:prstGeom prst="rect">
                  <a:avLst/>
                </a:prstGeom>
                <a:noFill/>
                <a:ln w="9525">
                  <a:noFill/>
                  <a:miter lim="800000"/>
                  <a:headEnd/>
                  <a:tailEnd/>
                </a:ln>
              </p:spPr>
            </p:pic>
            <p:pic>
              <p:nvPicPr>
                <p:cNvPr id="18448" name="Picture 18" descr="Sgts. Michael Martos (left) and Boris Todd, from the 3rd Infantry Division, perform routine maintenance on a Humvee at Camp Victory, Iraq.   This photo appeared on www.army.mil.">
                  <a:hlinkClick r:id="rId10"/>
                </p:cNvPr>
                <p:cNvPicPr>
                  <a:picLocks noChangeAspect="1" noChangeArrowheads="1"/>
                </p:cNvPicPr>
                <p:nvPr/>
              </p:nvPicPr>
              <p:blipFill>
                <a:blip r:embed="rId11" cstate="print"/>
                <a:srcRect/>
                <a:stretch>
                  <a:fillRect/>
                </a:stretch>
              </p:blipFill>
              <p:spPr bwMode="auto">
                <a:xfrm>
                  <a:off x="4560" y="1008"/>
                  <a:ext cx="1200" cy="975"/>
                </a:xfrm>
                <a:prstGeom prst="rect">
                  <a:avLst/>
                </a:prstGeom>
                <a:noFill/>
                <a:ln w="9525">
                  <a:noFill/>
                  <a:miter lim="800000"/>
                  <a:headEnd/>
                  <a:tailEnd/>
                </a:ln>
              </p:spPr>
            </p:pic>
          </p:grpSp>
          <p:sp>
            <p:nvSpPr>
              <p:cNvPr id="18445" name="Rectangle 19"/>
              <p:cNvSpPr>
                <a:spLocks noChangeArrowheads="1"/>
              </p:cNvSpPr>
              <p:nvPr/>
            </p:nvSpPr>
            <p:spPr bwMode="auto">
              <a:xfrm>
                <a:off x="2592" y="1920"/>
                <a:ext cx="316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8443" name="Text Box 20"/>
            <p:cNvSpPr txBox="1">
              <a:spLocks noChangeArrowheads="1"/>
            </p:cNvSpPr>
            <p:nvPr/>
          </p:nvSpPr>
          <p:spPr bwMode="auto">
            <a:xfrm>
              <a:off x="3744" y="3116"/>
              <a:ext cx="489" cy="196"/>
            </a:xfrm>
            <a:prstGeom prst="rect">
              <a:avLst/>
            </a:prstGeom>
            <a:noFill/>
            <a:ln w="9525">
              <a:noFill/>
              <a:miter lim="800000"/>
              <a:headEnd/>
              <a:tailEnd/>
            </a:ln>
          </p:spPr>
          <p:txBody>
            <a:bodyPr wrap="none">
              <a:spAutoFit/>
            </a:bodyPr>
            <a:lstStyle/>
            <a:p>
              <a:r>
                <a:rPr lang="en-US" sz="1200" b="1"/>
                <a:t>Field</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6942138" y="6483350"/>
            <a:ext cx="2133600" cy="476250"/>
          </a:xfrm>
        </p:spPr>
        <p:txBody>
          <a:bodyPr/>
          <a:lstStyle/>
          <a:p>
            <a:pPr>
              <a:defRPr/>
            </a:pPr>
            <a:fld id="{2293632B-D146-4B73-BDB4-F9F117DA64A6}" type="slidenum">
              <a:rPr lang="en-US"/>
              <a:pPr>
                <a:defRPr/>
              </a:pPr>
              <a:t>6</a:t>
            </a:fld>
            <a:endParaRPr lang="en-US"/>
          </a:p>
        </p:txBody>
      </p:sp>
      <p:sp>
        <p:nvSpPr>
          <p:cNvPr id="19459" name="Rectangle 2"/>
          <p:cNvSpPr>
            <a:spLocks noGrp="1" noChangeArrowheads="1"/>
          </p:cNvSpPr>
          <p:nvPr>
            <p:ph type="title" idx="4294967295"/>
          </p:nvPr>
        </p:nvSpPr>
        <p:spPr>
          <a:xfrm>
            <a:off x="-76200" y="152400"/>
            <a:ext cx="9144000" cy="1143001"/>
          </a:xfrm>
        </p:spPr>
        <p:txBody>
          <a:bodyPr/>
          <a:lstStyle/>
          <a:p>
            <a:r>
              <a:rPr lang="en-US" sz="3600" dirty="0" smtClean="0"/>
              <a:t>Two-Level Maintenance Definition</a:t>
            </a:r>
          </a:p>
        </p:txBody>
      </p:sp>
      <p:sp>
        <p:nvSpPr>
          <p:cNvPr id="5124" name="Rectangle 3"/>
          <p:cNvSpPr>
            <a:spLocks noGrp="1" noChangeArrowheads="1"/>
          </p:cNvSpPr>
          <p:nvPr>
            <p:ph type="body" idx="4294967295"/>
          </p:nvPr>
        </p:nvSpPr>
        <p:spPr>
          <a:xfrm>
            <a:off x="152400" y="762000"/>
            <a:ext cx="8763000" cy="6096000"/>
          </a:xfrm>
        </p:spPr>
        <p:txBody>
          <a:bodyPr/>
          <a:lstStyle/>
          <a:p>
            <a:pPr marL="342900" lvl="1" indent="-342900">
              <a:buFont typeface="Wingdings" pitchFamily="2" charset="2"/>
              <a:buNone/>
              <a:defRPr/>
            </a:pPr>
            <a:r>
              <a:rPr lang="en-US" sz="500" dirty="0" smtClean="0"/>
              <a:t> </a:t>
            </a:r>
          </a:p>
          <a:p>
            <a:pPr>
              <a:buFont typeface="Wingdings" pitchFamily="2" charset="2"/>
              <a:buChar char="Ø"/>
              <a:defRPr/>
            </a:pPr>
            <a:endParaRPr lang="en-US" sz="1400" dirty="0" smtClean="0"/>
          </a:p>
          <a:p>
            <a:pPr>
              <a:defRPr/>
            </a:pPr>
            <a:r>
              <a:rPr lang="en-US" dirty="0" smtClean="0"/>
              <a:t>Sustainment Level Maintenance</a:t>
            </a:r>
          </a:p>
          <a:p>
            <a:pPr marL="0">
              <a:spcBef>
                <a:spcPts val="0"/>
              </a:spcBef>
              <a:defRPr/>
            </a:pPr>
            <a:endParaRPr lang="en-US" sz="2000" dirty="0" smtClean="0"/>
          </a:p>
          <a:p>
            <a:pPr marL="0">
              <a:spcBef>
                <a:spcPts val="0"/>
              </a:spcBef>
              <a:defRPr/>
            </a:pPr>
            <a:r>
              <a:rPr lang="en-US" sz="2000" dirty="0" smtClean="0"/>
              <a:t>Generally characterized by "off system“ component repair and/or end item repair and return to the supply system, or by exception, back to the owning unit.  It is performed by national-level maintenance providers (including the Army Materiel Command and Installation DOL Maintenance Activities).  </a:t>
            </a:r>
          </a:p>
          <a:p>
            <a:pPr marL="0">
              <a:spcBef>
                <a:spcPts val="0"/>
              </a:spcBef>
              <a:buFont typeface="Wingdings" pitchFamily="2" charset="2"/>
              <a:buChar char="Ø"/>
              <a:defRPr/>
            </a:pPr>
            <a:endParaRPr lang="en-US" sz="1400" dirty="0" smtClean="0"/>
          </a:p>
          <a:p>
            <a:pPr marL="0">
              <a:spcBef>
                <a:spcPts val="0"/>
              </a:spcBef>
              <a:defRPr/>
            </a:pPr>
            <a:r>
              <a:rPr lang="en-US" sz="2000" dirty="0" smtClean="0"/>
              <a:t>The sustainment maintenance function can be employed at any point in the integrated logistics chain.  The intent of this level is to perform commodity-oriented repairs on all supported items to return them to a national standard, providing a consistent and measureable level of reliability, and to execute maintenance actions not able to be performed at the field level of maintenance.</a:t>
            </a:r>
          </a:p>
          <a:p>
            <a:pPr>
              <a:buFont typeface="Wingdings" pitchFamily="2" charset="2"/>
              <a:buChar char="Ø"/>
              <a:defRPr/>
            </a:pPr>
            <a:endParaRPr lang="en-US" sz="1400" dirty="0" smtClean="0"/>
          </a:p>
          <a:p>
            <a:pPr>
              <a:buFont typeface="Wingdings" pitchFamily="2" charset="2"/>
              <a:buNone/>
              <a:defRPr/>
            </a:pPr>
            <a:endParaRPr lang="en-US" sz="1400" dirty="0" smtClean="0"/>
          </a:p>
          <a:p>
            <a:pPr marL="628650" lvl="1" indent="-171450">
              <a:buFont typeface="Wingdings" pitchFamily="2" charset="2"/>
              <a:buNone/>
              <a:defRPr/>
            </a:pPr>
            <a:endParaRPr lang="en-US" sz="1400" dirty="0" smtClean="0"/>
          </a:p>
        </p:txBody>
      </p:sp>
      <p:pic>
        <p:nvPicPr>
          <p:cNvPr id="19461" name="Picture 30" descr="depot"/>
          <p:cNvPicPr>
            <a:picLocks noChangeAspect="1" noChangeArrowheads="1"/>
          </p:cNvPicPr>
          <p:nvPr/>
        </p:nvPicPr>
        <p:blipFill>
          <a:blip r:embed="rId3" cstate="print"/>
          <a:srcRect/>
          <a:stretch>
            <a:fillRect/>
          </a:stretch>
        </p:blipFill>
        <p:spPr bwMode="auto">
          <a:xfrm>
            <a:off x="188913" y="5410200"/>
            <a:ext cx="1335087" cy="1066800"/>
          </a:xfrm>
          <a:prstGeom prst="rect">
            <a:avLst/>
          </a:prstGeom>
          <a:noFill/>
          <a:ln w="9525">
            <a:noFill/>
            <a:miter lim="800000"/>
            <a:headEnd/>
            <a:tailEnd/>
          </a:ln>
        </p:spPr>
      </p:pic>
      <p:grpSp>
        <p:nvGrpSpPr>
          <p:cNvPr id="2" name="Group 7"/>
          <p:cNvGrpSpPr>
            <a:grpSpLocks/>
          </p:cNvGrpSpPr>
          <p:nvPr/>
        </p:nvGrpSpPr>
        <p:grpSpPr bwMode="auto">
          <a:xfrm>
            <a:off x="3352800" y="5334000"/>
            <a:ext cx="2133600" cy="1143000"/>
            <a:chOff x="0" y="2400"/>
            <a:chExt cx="2592" cy="1234"/>
          </a:xfrm>
        </p:grpSpPr>
        <p:grpSp>
          <p:nvGrpSpPr>
            <p:cNvPr id="3" name="Group 8"/>
            <p:cNvGrpSpPr>
              <a:grpSpLocks/>
            </p:cNvGrpSpPr>
            <p:nvPr/>
          </p:nvGrpSpPr>
          <p:grpSpPr bwMode="auto">
            <a:xfrm>
              <a:off x="0" y="2400"/>
              <a:ext cx="2591" cy="1215"/>
              <a:chOff x="144" y="1985"/>
              <a:chExt cx="2693" cy="1279"/>
            </a:xfrm>
          </p:grpSpPr>
          <p:pic>
            <p:nvPicPr>
              <p:cNvPr id="19468" name="Picture 9"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4" cstate="print"/>
              <a:srcRect/>
              <a:stretch>
                <a:fillRect/>
              </a:stretch>
            </p:blipFill>
            <p:spPr bwMode="auto">
              <a:xfrm>
                <a:off x="144" y="1985"/>
                <a:ext cx="1455" cy="1279"/>
              </a:xfrm>
              <a:prstGeom prst="rect">
                <a:avLst/>
              </a:prstGeom>
              <a:noFill/>
              <a:ln w="9525">
                <a:noFill/>
                <a:miter lim="800000"/>
                <a:headEnd/>
                <a:tailEnd/>
              </a:ln>
            </p:spPr>
          </p:pic>
          <p:pic>
            <p:nvPicPr>
              <p:cNvPr id="19469" name="Picture 10"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5" cstate="print"/>
              <a:srcRect/>
              <a:stretch>
                <a:fillRect/>
              </a:stretch>
            </p:blipFill>
            <p:spPr bwMode="auto">
              <a:xfrm>
                <a:off x="1584" y="1985"/>
                <a:ext cx="1253" cy="1266"/>
              </a:xfrm>
              <a:prstGeom prst="rect">
                <a:avLst/>
              </a:prstGeom>
              <a:noFill/>
              <a:ln w="9525">
                <a:noFill/>
                <a:miter lim="800000"/>
                <a:headEnd/>
                <a:tailEnd/>
              </a:ln>
            </p:spPr>
          </p:pic>
          <p:sp>
            <p:nvSpPr>
              <p:cNvPr id="19470" name="Rectangle 11"/>
              <p:cNvSpPr>
                <a:spLocks noChangeArrowheads="1"/>
              </p:cNvSpPr>
              <p:nvPr/>
            </p:nvSpPr>
            <p:spPr bwMode="auto">
              <a:xfrm>
                <a:off x="144" y="2928"/>
                <a:ext cx="2688" cy="33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 name="Text Box 12"/>
            <p:cNvSpPr txBox="1">
              <a:spLocks noChangeArrowheads="1"/>
            </p:cNvSpPr>
            <p:nvPr/>
          </p:nvSpPr>
          <p:spPr bwMode="auto">
            <a:xfrm>
              <a:off x="419" y="3266"/>
              <a:ext cx="1981" cy="368"/>
            </a:xfrm>
            <a:prstGeom prst="rect">
              <a:avLst/>
            </a:prstGeom>
            <a:no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cs typeface="Arial" pitchFamily="34" charset="0"/>
                </a:rPr>
                <a:t>Sustainment</a:t>
              </a:r>
              <a:r>
                <a:rPr lang="en-US" sz="1200" b="1" dirty="0">
                  <a:solidFill>
                    <a:srgbClr val="E3CD74"/>
                  </a:solidFill>
                  <a:effectLst>
                    <a:outerShdw blurRad="38100" dist="38100" dir="2700000" algn="tl">
                      <a:srgbClr val="C0C0C0"/>
                    </a:outerShdw>
                  </a:effectLst>
                  <a:cs typeface="Arial" pitchFamily="34" charset="0"/>
                </a:rPr>
                <a:t> </a:t>
              </a:r>
            </a:p>
          </p:txBody>
        </p:sp>
      </p:grpSp>
      <p:pic>
        <p:nvPicPr>
          <p:cNvPr id="13" name="Picture 6"/>
          <p:cNvPicPr>
            <a:picLocks noChangeAspect="1" noChangeArrowheads="1"/>
          </p:cNvPicPr>
          <p:nvPr/>
        </p:nvPicPr>
        <p:blipFill>
          <a:blip r:embed="rId6" cstate="print"/>
          <a:srcRect l="14717" r="11290" b="22910"/>
          <a:stretch>
            <a:fillRect/>
          </a:stretch>
        </p:blipFill>
        <p:spPr bwMode="auto">
          <a:xfrm>
            <a:off x="7239000" y="5328285"/>
            <a:ext cx="1600200" cy="1072515"/>
          </a:xfrm>
          <a:prstGeom prst="rect">
            <a:avLst/>
          </a:prstGeom>
          <a:noFill/>
          <a:ln w="28575">
            <a:solidFill>
              <a:schemeClr val="tx1"/>
            </a:solidFill>
            <a:miter lim="800000"/>
            <a:headEnd/>
            <a:tailEnd/>
          </a:ln>
          <a:effectLst>
            <a:softEdge rad="63500"/>
          </a:effectLst>
        </p:spPr>
      </p:pic>
      <p:pic>
        <p:nvPicPr>
          <p:cNvPr id="19464" name="Picture 49" descr="View image"/>
          <p:cNvPicPr>
            <a:picLocks noChangeAspect="1" noChangeArrowheads="1"/>
          </p:cNvPicPr>
          <p:nvPr/>
        </p:nvPicPr>
        <p:blipFill>
          <a:blip r:embed="rId7" cstate="print">
            <a:lum bright="16000"/>
          </a:blip>
          <a:srcRect/>
          <a:stretch>
            <a:fillRect/>
          </a:stretch>
        </p:blipFill>
        <p:spPr bwMode="auto">
          <a:xfrm>
            <a:off x="5562600" y="5105400"/>
            <a:ext cx="1600200" cy="1143000"/>
          </a:xfrm>
          <a:prstGeom prst="rect">
            <a:avLst/>
          </a:prstGeom>
          <a:noFill/>
          <a:ln w="9525">
            <a:noFill/>
            <a:miter lim="800000"/>
            <a:headEnd/>
            <a:tailEnd/>
          </a:ln>
        </p:spPr>
      </p:pic>
      <p:pic>
        <p:nvPicPr>
          <p:cNvPr id="19465" name="Picture 5" descr="C:\Users\susan.c.cole\Pictures\UAH.jpg"/>
          <p:cNvPicPr>
            <a:picLocks noChangeAspect="1" noChangeArrowheads="1"/>
          </p:cNvPicPr>
          <p:nvPr/>
        </p:nvPicPr>
        <p:blipFill>
          <a:blip r:embed="rId8" cstate="print"/>
          <a:srcRect/>
          <a:stretch>
            <a:fillRect/>
          </a:stretch>
        </p:blipFill>
        <p:spPr bwMode="auto">
          <a:xfrm>
            <a:off x="1600200" y="5048250"/>
            <a:ext cx="16764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4294967295"/>
          </p:nvPr>
        </p:nvSpPr>
        <p:spPr>
          <a:xfrm>
            <a:off x="6942138" y="6483350"/>
            <a:ext cx="2133600" cy="476250"/>
          </a:xfrm>
        </p:spPr>
        <p:txBody>
          <a:bodyPr/>
          <a:lstStyle/>
          <a:p>
            <a:pPr>
              <a:defRPr/>
            </a:pPr>
            <a:fld id="{38788A7B-0C7D-43C8-9B5D-DF914312B1FC}" type="slidenum">
              <a:rPr lang="en-US"/>
              <a:pPr>
                <a:defRPr/>
              </a:pPr>
              <a:t>7</a:t>
            </a:fld>
            <a:endParaRPr lang="en-US"/>
          </a:p>
        </p:txBody>
      </p:sp>
      <p:sp>
        <p:nvSpPr>
          <p:cNvPr id="20483" name="Rectangle 2"/>
          <p:cNvSpPr>
            <a:spLocks noGrp="1" noChangeArrowheads="1"/>
          </p:cNvSpPr>
          <p:nvPr>
            <p:ph type="title" idx="4294967295"/>
          </p:nvPr>
        </p:nvSpPr>
        <p:spPr>
          <a:xfrm>
            <a:off x="-76200" y="460375"/>
            <a:ext cx="9144000" cy="835025"/>
          </a:xfrm>
        </p:spPr>
        <p:txBody>
          <a:bodyPr/>
          <a:lstStyle/>
          <a:p>
            <a:r>
              <a:rPr lang="en-US" sz="3600" dirty="0" smtClean="0"/>
              <a:t>Two-Level Maintenance Repair Criteria</a:t>
            </a:r>
          </a:p>
        </p:txBody>
      </p:sp>
      <p:sp>
        <p:nvSpPr>
          <p:cNvPr id="5124" name="Rectangle 3"/>
          <p:cNvSpPr>
            <a:spLocks noGrp="1" noChangeArrowheads="1"/>
          </p:cNvSpPr>
          <p:nvPr>
            <p:ph type="body" idx="4294967295"/>
          </p:nvPr>
        </p:nvSpPr>
        <p:spPr>
          <a:xfrm>
            <a:off x="152400" y="990600"/>
            <a:ext cx="8763000" cy="6096000"/>
          </a:xfrm>
        </p:spPr>
        <p:txBody>
          <a:bodyPr/>
          <a:lstStyle/>
          <a:p>
            <a:pPr marL="342900" lvl="1" indent="-342900">
              <a:buFont typeface="Wingdings" pitchFamily="2" charset="2"/>
              <a:buNone/>
              <a:defRPr/>
            </a:pPr>
            <a:r>
              <a:rPr lang="en-US" sz="500" dirty="0" smtClean="0"/>
              <a:t> </a:t>
            </a:r>
          </a:p>
          <a:p>
            <a:pPr>
              <a:defRPr/>
            </a:pPr>
            <a:r>
              <a:rPr lang="en-US" sz="2000" dirty="0" smtClean="0"/>
              <a:t>Field Level Maintenance</a:t>
            </a:r>
          </a:p>
          <a:p>
            <a:pPr>
              <a:defRPr/>
            </a:pPr>
            <a:endParaRPr lang="en-US" sz="2000" dirty="0" smtClean="0"/>
          </a:p>
          <a:p>
            <a:pPr marL="0">
              <a:spcBef>
                <a:spcPts val="0"/>
              </a:spcBef>
              <a:defRPr/>
            </a:pPr>
            <a:r>
              <a:rPr lang="en-US" sz="2000" dirty="0" smtClean="0"/>
              <a:t>All units perform field maintenance or are supported by field maintenance organizations.</a:t>
            </a:r>
          </a:p>
          <a:p>
            <a:pPr marL="0">
              <a:spcBef>
                <a:spcPts val="0"/>
              </a:spcBef>
              <a:buFont typeface="Wingdings" pitchFamily="2" charset="2"/>
              <a:buChar char="Ø"/>
              <a:defRPr/>
            </a:pPr>
            <a:endParaRPr lang="en-US" sz="2000" dirty="0" smtClean="0"/>
          </a:p>
          <a:p>
            <a:pPr marL="0">
              <a:spcBef>
                <a:spcPts val="0"/>
              </a:spcBef>
              <a:defRPr/>
            </a:pPr>
            <a:r>
              <a:rPr lang="en-US" sz="2000" dirty="0" smtClean="0"/>
              <a:t>Field maintenance is  generally characterized by three criteria:</a:t>
            </a:r>
          </a:p>
          <a:p>
            <a:pPr marL="800100" lvl="2">
              <a:spcBef>
                <a:spcPts val="0"/>
              </a:spcBef>
              <a:defRPr/>
            </a:pPr>
            <a:r>
              <a:rPr lang="en-US" dirty="0" smtClean="0"/>
              <a:t>Performed  on or near the system.</a:t>
            </a:r>
          </a:p>
          <a:p>
            <a:pPr marL="800100" lvl="2">
              <a:spcBef>
                <a:spcPts val="0"/>
              </a:spcBef>
              <a:defRPr/>
            </a:pPr>
            <a:r>
              <a:rPr lang="en-US" dirty="0" smtClean="0"/>
              <a:t>Normally consists of component replacement but also includes adjustments, alignments, services, applying approved field-level modification work orders (MWO), faults/failure  diagnoses, battle damage assessment, repair, and recovery.</a:t>
            </a:r>
          </a:p>
          <a:p>
            <a:pPr marL="800100" lvl="2">
              <a:spcBef>
                <a:spcPts val="0"/>
              </a:spcBef>
              <a:defRPr/>
            </a:pPr>
            <a:r>
              <a:rPr lang="en-US" dirty="0" smtClean="0"/>
              <a:t>Is always return to the user.</a:t>
            </a:r>
          </a:p>
          <a:p>
            <a:pPr marL="0">
              <a:spcBef>
                <a:spcPts val="0"/>
              </a:spcBef>
              <a:buFont typeface="Wingdings" pitchFamily="2" charset="2"/>
              <a:buChar char="Ø"/>
              <a:defRPr/>
            </a:pPr>
            <a:endParaRPr lang="en-US" sz="2000" dirty="0" smtClean="0"/>
          </a:p>
          <a:p>
            <a:pPr marL="0">
              <a:spcBef>
                <a:spcPts val="0"/>
              </a:spcBef>
              <a:buFont typeface="Wingdings" pitchFamily="2" charset="2"/>
              <a:buChar char="Ø"/>
              <a:defRPr/>
            </a:pPr>
            <a:endParaRPr lang="en-US" sz="2000" dirty="0" smtClean="0"/>
          </a:p>
          <a:p>
            <a:pPr marL="0">
              <a:spcBef>
                <a:spcPts val="0"/>
              </a:spcBef>
              <a:buFont typeface="Wingdings" pitchFamily="2" charset="2"/>
              <a:buChar char="Ø"/>
              <a:defRPr/>
            </a:pPr>
            <a:endParaRPr lang="en-US" sz="2000" dirty="0" smtClean="0"/>
          </a:p>
          <a:p>
            <a:pPr marL="0">
              <a:spcBef>
                <a:spcPts val="0"/>
              </a:spcBef>
              <a:buFont typeface="Wingdings" pitchFamily="2" charset="2"/>
              <a:buChar char="Ø"/>
              <a:defRPr/>
            </a:pPr>
            <a:endParaRPr lang="en-US" sz="2000" dirty="0" smtClean="0"/>
          </a:p>
          <a:p>
            <a:pPr marL="0">
              <a:spcBef>
                <a:spcPts val="0"/>
              </a:spcBef>
              <a:buFont typeface="Wingdings" pitchFamily="2" charset="2"/>
              <a:buChar char="Ø"/>
              <a:defRPr/>
            </a:pPr>
            <a:endParaRPr lang="en-US" sz="1600" dirty="0" smtClean="0"/>
          </a:p>
          <a:p>
            <a:pPr marL="0">
              <a:spcBef>
                <a:spcPts val="0"/>
              </a:spcBef>
              <a:buFont typeface="Wingdings" pitchFamily="2" charset="2"/>
              <a:buChar char="Ø"/>
              <a:defRPr/>
            </a:pPr>
            <a:endParaRPr lang="en-US" sz="1600" dirty="0" smtClean="0"/>
          </a:p>
          <a:p>
            <a:pPr marL="0">
              <a:spcBef>
                <a:spcPts val="0"/>
              </a:spcBef>
              <a:buNone/>
              <a:defRPr/>
            </a:pPr>
            <a:r>
              <a:rPr lang="en-US" sz="1600" dirty="0" smtClean="0"/>
              <a:t>								</a:t>
            </a:r>
            <a:r>
              <a:rPr lang="en-US" sz="1600" b="1" dirty="0" smtClean="0"/>
              <a:t>REF 750-1</a:t>
            </a:r>
            <a:endParaRPr lang="en-US" sz="2000" b="1" dirty="0" smtClean="0"/>
          </a:p>
        </p:txBody>
      </p:sp>
      <p:pic>
        <p:nvPicPr>
          <p:cNvPr id="20485" name="Picture 30" descr="depot"/>
          <p:cNvPicPr>
            <a:picLocks noChangeAspect="1" noChangeArrowheads="1"/>
          </p:cNvPicPr>
          <p:nvPr/>
        </p:nvPicPr>
        <p:blipFill>
          <a:blip r:embed="rId3" cstate="print"/>
          <a:srcRect/>
          <a:stretch>
            <a:fillRect/>
          </a:stretch>
        </p:blipFill>
        <p:spPr bwMode="auto">
          <a:xfrm>
            <a:off x="152400" y="5410200"/>
            <a:ext cx="1335087" cy="1066800"/>
          </a:xfrm>
          <a:prstGeom prst="rect">
            <a:avLst/>
          </a:prstGeom>
          <a:noFill/>
          <a:ln w="9525">
            <a:noFill/>
            <a:miter lim="800000"/>
            <a:headEnd/>
            <a:tailEnd/>
          </a:ln>
        </p:spPr>
      </p:pic>
      <p:grpSp>
        <p:nvGrpSpPr>
          <p:cNvPr id="2" name="Group 7"/>
          <p:cNvGrpSpPr>
            <a:grpSpLocks/>
          </p:cNvGrpSpPr>
          <p:nvPr/>
        </p:nvGrpSpPr>
        <p:grpSpPr bwMode="auto">
          <a:xfrm>
            <a:off x="3352800" y="5334000"/>
            <a:ext cx="2133600" cy="1143000"/>
            <a:chOff x="0" y="2400"/>
            <a:chExt cx="2592" cy="1234"/>
          </a:xfrm>
        </p:grpSpPr>
        <p:grpSp>
          <p:nvGrpSpPr>
            <p:cNvPr id="3" name="Group 8"/>
            <p:cNvGrpSpPr>
              <a:grpSpLocks/>
            </p:cNvGrpSpPr>
            <p:nvPr/>
          </p:nvGrpSpPr>
          <p:grpSpPr bwMode="auto">
            <a:xfrm>
              <a:off x="0" y="2400"/>
              <a:ext cx="2591" cy="1215"/>
              <a:chOff x="144" y="1985"/>
              <a:chExt cx="2693" cy="1279"/>
            </a:xfrm>
          </p:grpSpPr>
          <p:pic>
            <p:nvPicPr>
              <p:cNvPr id="20492" name="Picture 9"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4" cstate="print"/>
              <a:srcRect/>
              <a:stretch>
                <a:fillRect/>
              </a:stretch>
            </p:blipFill>
            <p:spPr bwMode="auto">
              <a:xfrm>
                <a:off x="144" y="1985"/>
                <a:ext cx="1455" cy="1279"/>
              </a:xfrm>
              <a:prstGeom prst="rect">
                <a:avLst/>
              </a:prstGeom>
              <a:noFill/>
              <a:ln w="9525">
                <a:noFill/>
                <a:miter lim="800000"/>
                <a:headEnd/>
                <a:tailEnd/>
              </a:ln>
            </p:spPr>
          </p:pic>
          <p:pic>
            <p:nvPicPr>
              <p:cNvPr id="20493" name="Picture 10"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5" cstate="print"/>
              <a:srcRect/>
              <a:stretch>
                <a:fillRect/>
              </a:stretch>
            </p:blipFill>
            <p:spPr bwMode="auto">
              <a:xfrm>
                <a:off x="1584" y="1985"/>
                <a:ext cx="1253" cy="1266"/>
              </a:xfrm>
              <a:prstGeom prst="rect">
                <a:avLst/>
              </a:prstGeom>
              <a:noFill/>
              <a:ln w="9525">
                <a:noFill/>
                <a:miter lim="800000"/>
                <a:headEnd/>
                <a:tailEnd/>
              </a:ln>
            </p:spPr>
          </p:pic>
          <p:sp>
            <p:nvSpPr>
              <p:cNvPr id="20494" name="Rectangle 11"/>
              <p:cNvSpPr>
                <a:spLocks noChangeArrowheads="1"/>
              </p:cNvSpPr>
              <p:nvPr/>
            </p:nvSpPr>
            <p:spPr bwMode="auto">
              <a:xfrm>
                <a:off x="144" y="2928"/>
                <a:ext cx="2688" cy="33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 name="Text Box 12"/>
            <p:cNvSpPr txBox="1">
              <a:spLocks noChangeArrowheads="1"/>
            </p:cNvSpPr>
            <p:nvPr/>
          </p:nvSpPr>
          <p:spPr bwMode="auto">
            <a:xfrm>
              <a:off x="419" y="3266"/>
              <a:ext cx="1981" cy="368"/>
            </a:xfrm>
            <a:prstGeom prst="rect">
              <a:avLst/>
            </a:prstGeom>
            <a:no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cs typeface="Arial" pitchFamily="34" charset="0"/>
                </a:rPr>
                <a:t>Sustainment</a:t>
              </a:r>
              <a:r>
                <a:rPr lang="en-US" sz="1200" b="1" dirty="0">
                  <a:solidFill>
                    <a:srgbClr val="E3CD74"/>
                  </a:solidFill>
                  <a:effectLst>
                    <a:outerShdw blurRad="38100" dist="38100" dir="2700000" algn="tl">
                      <a:srgbClr val="C0C0C0"/>
                    </a:outerShdw>
                  </a:effectLst>
                  <a:cs typeface="Arial" pitchFamily="34" charset="0"/>
                </a:rPr>
                <a:t> </a:t>
              </a:r>
            </a:p>
          </p:txBody>
        </p:sp>
      </p:grpSp>
      <p:pic>
        <p:nvPicPr>
          <p:cNvPr id="13" name="Picture 6"/>
          <p:cNvPicPr>
            <a:picLocks noChangeAspect="1" noChangeArrowheads="1"/>
          </p:cNvPicPr>
          <p:nvPr/>
        </p:nvPicPr>
        <p:blipFill>
          <a:blip r:embed="rId6" cstate="print"/>
          <a:srcRect l="14717" r="11290" b="22910"/>
          <a:stretch>
            <a:fillRect/>
          </a:stretch>
        </p:blipFill>
        <p:spPr bwMode="auto">
          <a:xfrm>
            <a:off x="7239000" y="5328285"/>
            <a:ext cx="1600200" cy="1072515"/>
          </a:xfrm>
          <a:prstGeom prst="rect">
            <a:avLst/>
          </a:prstGeom>
          <a:noFill/>
          <a:ln w="28575">
            <a:solidFill>
              <a:schemeClr val="tx1"/>
            </a:solidFill>
            <a:miter lim="800000"/>
            <a:headEnd/>
            <a:tailEnd/>
          </a:ln>
          <a:effectLst>
            <a:softEdge rad="63500"/>
          </a:effectLst>
        </p:spPr>
      </p:pic>
      <p:pic>
        <p:nvPicPr>
          <p:cNvPr id="20488" name="Picture 49" descr="View image"/>
          <p:cNvPicPr>
            <a:picLocks noChangeAspect="1" noChangeArrowheads="1"/>
          </p:cNvPicPr>
          <p:nvPr/>
        </p:nvPicPr>
        <p:blipFill>
          <a:blip r:embed="rId7" cstate="print">
            <a:lum bright="16000"/>
          </a:blip>
          <a:srcRect/>
          <a:stretch>
            <a:fillRect/>
          </a:stretch>
        </p:blipFill>
        <p:spPr bwMode="auto">
          <a:xfrm>
            <a:off x="5562600" y="5105400"/>
            <a:ext cx="1600200" cy="1143000"/>
          </a:xfrm>
          <a:prstGeom prst="rect">
            <a:avLst/>
          </a:prstGeom>
          <a:noFill/>
          <a:ln w="9525">
            <a:noFill/>
            <a:miter lim="800000"/>
            <a:headEnd/>
            <a:tailEnd/>
          </a:ln>
        </p:spPr>
      </p:pic>
      <p:pic>
        <p:nvPicPr>
          <p:cNvPr id="20489" name="Picture 5" descr="C:\Users\susan.c.cole\Pictures\UAH.jpg"/>
          <p:cNvPicPr>
            <a:picLocks noChangeAspect="1" noChangeArrowheads="1"/>
          </p:cNvPicPr>
          <p:nvPr/>
        </p:nvPicPr>
        <p:blipFill>
          <a:blip r:embed="rId8" cstate="print"/>
          <a:srcRect/>
          <a:stretch>
            <a:fillRect/>
          </a:stretch>
        </p:blipFill>
        <p:spPr bwMode="auto">
          <a:xfrm>
            <a:off x="1600200" y="5048250"/>
            <a:ext cx="16764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6942138" y="6483350"/>
            <a:ext cx="2133600" cy="476250"/>
          </a:xfrm>
        </p:spPr>
        <p:txBody>
          <a:bodyPr/>
          <a:lstStyle/>
          <a:p>
            <a:pPr>
              <a:defRPr/>
            </a:pPr>
            <a:fld id="{ED313218-77FA-4516-A8A7-4D16EC83BAD4}" type="slidenum">
              <a:rPr lang="en-US"/>
              <a:pPr>
                <a:defRPr/>
              </a:pPr>
              <a:t>8</a:t>
            </a:fld>
            <a:endParaRPr lang="en-US"/>
          </a:p>
        </p:txBody>
      </p:sp>
      <p:sp>
        <p:nvSpPr>
          <p:cNvPr id="21507" name="Rectangle 2"/>
          <p:cNvSpPr>
            <a:spLocks noGrp="1" noChangeArrowheads="1"/>
          </p:cNvSpPr>
          <p:nvPr>
            <p:ph type="title" idx="4294967295"/>
          </p:nvPr>
        </p:nvSpPr>
        <p:spPr>
          <a:xfrm>
            <a:off x="-76200" y="228600"/>
            <a:ext cx="9144000" cy="835025"/>
          </a:xfrm>
        </p:spPr>
        <p:txBody>
          <a:bodyPr/>
          <a:lstStyle/>
          <a:p>
            <a:r>
              <a:rPr lang="en-US" sz="3600" dirty="0" smtClean="0"/>
              <a:t>Two-Level Maintenance Repair Criteria</a:t>
            </a:r>
          </a:p>
        </p:txBody>
      </p:sp>
      <p:sp>
        <p:nvSpPr>
          <p:cNvPr id="5124" name="Rectangle 3"/>
          <p:cNvSpPr>
            <a:spLocks noGrp="1" noChangeArrowheads="1"/>
          </p:cNvSpPr>
          <p:nvPr>
            <p:ph type="body" idx="4294967295"/>
          </p:nvPr>
        </p:nvSpPr>
        <p:spPr>
          <a:xfrm>
            <a:off x="152400" y="533400"/>
            <a:ext cx="8763000" cy="6096000"/>
          </a:xfrm>
        </p:spPr>
        <p:txBody>
          <a:bodyPr/>
          <a:lstStyle/>
          <a:p>
            <a:pPr marL="342900" lvl="1" indent="-342900">
              <a:buFont typeface="Wingdings" pitchFamily="2" charset="2"/>
              <a:buNone/>
              <a:defRPr/>
            </a:pPr>
            <a:r>
              <a:rPr lang="en-US" sz="500" dirty="0" smtClean="0"/>
              <a:t> </a:t>
            </a:r>
          </a:p>
          <a:p>
            <a:pPr>
              <a:buFont typeface="Wingdings" pitchFamily="2" charset="2"/>
              <a:buChar char="Ø"/>
              <a:defRPr/>
            </a:pPr>
            <a:endParaRPr lang="en-US" sz="1400" dirty="0" smtClean="0"/>
          </a:p>
          <a:p>
            <a:pPr>
              <a:defRPr/>
            </a:pPr>
            <a:r>
              <a:rPr lang="en-US" sz="2000" dirty="0" smtClean="0"/>
              <a:t>Sustainment Level Maintenance</a:t>
            </a:r>
          </a:p>
          <a:p>
            <a:pPr>
              <a:defRPr/>
            </a:pPr>
            <a:endParaRPr lang="en-US" sz="2000" dirty="0" smtClean="0"/>
          </a:p>
          <a:p>
            <a:pPr marL="0">
              <a:spcBef>
                <a:spcPts val="0"/>
              </a:spcBef>
              <a:defRPr/>
            </a:pPr>
            <a:r>
              <a:rPr lang="en-US" sz="2000" dirty="0" smtClean="0"/>
              <a:t>Army Materiel Command, LCMCs, Depots, National Maintenance Points (NMP), Arsenals and Installation DOL Maintenance Activities.</a:t>
            </a:r>
          </a:p>
          <a:p>
            <a:pPr marL="0">
              <a:spcBef>
                <a:spcPts val="0"/>
              </a:spcBef>
              <a:buFont typeface="Wingdings" pitchFamily="2" charset="2"/>
              <a:buChar char="Ø"/>
              <a:defRPr/>
            </a:pPr>
            <a:endParaRPr lang="en-US" sz="2000" dirty="0" smtClean="0"/>
          </a:p>
          <a:p>
            <a:pPr marL="0">
              <a:spcBef>
                <a:spcPts val="0"/>
              </a:spcBef>
              <a:defRPr/>
            </a:pPr>
            <a:r>
              <a:rPr lang="en-US" sz="2000" dirty="0" smtClean="0"/>
              <a:t>Sustainment maintenance is generally characterized by these three criteria:</a:t>
            </a:r>
          </a:p>
          <a:p>
            <a:pPr marL="800100" lvl="2">
              <a:spcBef>
                <a:spcPts val="0"/>
              </a:spcBef>
              <a:defRPr/>
            </a:pPr>
            <a:r>
              <a:rPr lang="en-US" dirty="0" smtClean="0"/>
              <a:t>Performed off system.</a:t>
            </a:r>
          </a:p>
          <a:p>
            <a:pPr marL="800100" lvl="2">
              <a:spcBef>
                <a:spcPts val="0"/>
              </a:spcBef>
              <a:defRPr/>
            </a:pPr>
            <a:r>
              <a:rPr lang="en-US" dirty="0" smtClean="0"/>
              <a:t>Consists of component and/or end-item repair.</a:t>
            </a:r>
          </a:p>
          <a:p>
            <a:pPr marL="800100" lvl="2">
              <a:spcBef>
                <a:spcPts val="0"/>
              </a:spcBef>
              <a:defRPr/>
            </a:pPr>
            <a:r>
              <a:rPr lang="en-US" dirty="0" smtClean="0"/>
              <a:t>Is normally return to the supply system but, by exception, can be returned to the user.  </a:t>
            </a:r>
          </a:p>
          <a:p>
            <a:pPr marL="0">
              <a:spcBef>
                <a:spcPts val="0"/>
              </a:spcBef>
              <a:buFont typeface="Wingdings" pitchFamily="2" charset="2"/>
              <a:buChar char="Ø"/>
              <a:defRPr/>
            </a:pPr>
            <a:endParaRPr lang="en-US" sz="2000" dirty="0" smtClean="0"/>
          </a:p>
          <a:p>
            <a:pPr marL="0">
              <a:spcBef>
                <a:spcPts val="0"/>
              </a:spcBef>
              <a:buFont typeface="Wingdings" pitchFamily="2" charset="2"/>
              <a:buChar char="Ø"/>
              <a:defRPr/>
            </a:pPr>
            <a:endParaRPr lang="en-US" sz="2000" dirty="0" smtClean="0"/>
          </a:p>
          <a:p>
            <a:pPr marL="0">
              <a:spcBef>
                <a:spcPts val="0"/>
              </a:spcBef>
              <a:buFont typeface="Wingdings" pitchFamily="2" charset="2"/>
              <a:buChar char="Ø"/>
              <a:defRPr/>
            </a:pPr>
            <a:endParaRPr lang="en-US" sz="2000" dirty="0" smtClean="0"/>
          </a:p>
          <a:p>
            <a:pPr marL="0">
              <a:spcBef>
                <a:spcPts val="0"/>
              </a:spcBef>
              <a:buNone/>
              <a:defRPr/>
            </a:pPr>
            <a:r>
              <a:rPr lang="en-US" sz="1600" dirty="0" smtClean="0"/>
              <a:t>								</a:t>
            </a:r>
            <a:r>
              <a:rPr lang="en-US" sz="1600" b="1" dirty="0" smtClean="0"/>
              <a:t>REF 750-1</a:t>
            </a:r>
          </a:p>
          <a:p>
            <a:pPr marL="0">
              <a:spcBef>
                <a:spcPts val="0"/>
              </a:spcBef>
              <a:buNone/>
              <a:defRPr/>
            </a:pPr>
            <a:endParaRPr lang="en-US" sz="1400" dirty="0" smtClean="0"/>
          </a:p>
        </p:txBody>
      </p:sp>
      <p:pic>
        <p:nvPicPr>
          <p:cNvPr id="21509" name="Picture 30" descr="depot"/>
          <p:cNvPicPr>
            <a:picLocks noChangeAspect="1" noChangeArrowheads="1"/>
          </p:cNvPicPr>
          <p:nvPr/>
        </p:nvPicPr>
        <p:blipFill>
          <a:blip r:embed="rId3" cstate="print"/>
          <a:srcRect/>
          <a:stretch>
            <a:fillRect/>
          </a:stretch>
        </p:blipFill>
        <p:spPr bwMode="auto">
          <a:xfrm>
            <a:off x="188913" y="5181600"/>
            <a:ext cx="1335087" cy="1066800"/>
          </a:xfrm>
          <a:prstGeom prst="rect">
            <a:avLst/>
          </a:prstGeom>
          <a:noFill/>
          <a:ln w="9525">
            <a:noFill/>
            <a:miter lim="800000"/>
            <a:headEnd/>
            <a:tailEnd/>
          </a:ln>
        </p:spPr>
      </p:pic>
      <p:grpSp>
        <p:nvGrpSpPr>
          <p:cNvPr id="2" name="Group 7"/>
          <p:cNvGrpSpPr>
            <a:grpSpLocks/>
          </p:cNvGrpSpPr>
          <p:nvPr/>
        </p:nvGrpSpPr>
        <p:grpSpPr bwMode="auto">
          <a:xfrm>
            <a:off x="3352800" y="5105400"/>
            <a:ext cx="2133600" cy="1143000"/>
            <a:chOff x="0" y="2400"/>
            <a:chExt cx="2592" cy="1234"/>
          </a:xfrm>
        </p:grpSpPr>
        <p:grpSp>
          <p:nvGrpSpPr>
            <p:cNvPr id="3" name="Group 8"/>
            <p:cNvGrpSpPr>
              <a:grpSpLocks/>
            </p:cNvGrpSpPr>
            <p:nvPr/>
          </p:nvGrpSpPr>
          <p:grpSpPr bwMode="auto">
            <a:xfrm>
              <a:off x="0" y="2400"/>
              <a:ext cx="2591" cy="1215"/>
              <a:chOff x="144" y="1985"/>
              <a:chExt cx="2693" cy="1279"/>
            </a:xfrm>
          </p:grpSpPr>
          <p:pic>
            <p:nvPicPr>
              <p:cNvPr id="21516" name="Picture 9"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4" cstate="print"/>
              <a:srcRect/>
              <a:stretch>
                <a:fillRect/>
              </a:stretch>
            </p:blipFill>
            <p:spPr bwMode="auto">
              <a:xfrm>
                <a:off x="144" y="1985"/>
                <a:ext cx="1455" cy="1279"/>
              </a:xfrm>
              <a:prstGeom prst="rect">
                <a:avLst/>
              </a:prstGeom>
              <a:noFill/>
              <a:ln w="9525">
                <a:noFill/>
                <a:miter lim="800000"/>
                <a:headEnd/>
                <a:tailEnd/>
              </a:ln>
            </p:spPr>
          </p:pic>
          <p:pic>
            <p:nvPicPr>
              <p:cNvPr id="21517" name="Picture 10" descr="Lean Award- Tanya Chervenak, installs electronic components into an AN/TPS-75 Mobile Tactical Radar System at Tobyhanna Army Depot.  Chervenak is an electronics mechanic in the depot's Air Defense Radar Systems Branch.   A foundry worker torch cuts a ton container in preparation for demilitarization.   Employees in the Corpus Christi Army Depot directorate of manufacturing/process production's preservation shop prepare an engine from Afghanistan for repair.   A Power and Environmental Logistics Assistance Representative Craig Youngblood (background left) discusses repairs to a tactical quiet generator with Sgt. 1st Class Luke Law, while Staff Sgt. Derrick Brown (foreground) works on the portable power plant."/>
              <p:cNvPicPr>
                <a:picLocks noChangeAspect="1" noChangeArrowheads="1"/>
              </p:cNvPicPr>
              <p:nvPr/>
            </p:nvPicPr>
            <p:blipFill>
              <a:blip r:embed="rId5" cstate="print"/>
              <a:srcRect/>
              <a:stretch>
                <a:fillRect/>
              </a:stretch>
            </p:blipFill>
            <p:spPr bwMode="auto">
              <a:xfrm>
                <a:off x="1584" y="1985"/>
                <a:ext cx="1253" cy="1266"/>
              </a:xfrm>
              <a:prstGeom prst="rect">
                <a:avLst/>
              </a:prstGeom>
              <a:noFill/>
              <a:ln w="9525">
                <a:noFill/>
                <a:miter lim="800000"/>
                <a:headEnd/>
                <a:tailEnd/>
              </a:ln>
            </p:spPr>
          </p:pic>
          <p:sp>
            <p:nvSpPr>
              <p:cNvPr id="21518" name="Rectangle 11"/>
              <p:cNvSpPr>
                <a:spLocks noChangeArrowheads="1"/>
              </p:cNvSpPr>
              <p:nvPr/>
            </p:nvSpPr>
            <p:spPr bwMode="auto">
              <a:xfrm>
                <a:off x="144" y="2928"/>
                <a:ext cx="2688" cy="33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 name="Text Box 12"/>
            <p:cNvSpPr txBox="1">
              <a:spLocks noChangeArrowheads="1"/>
            </p:cNvSpPr>
            <p:nvPr/>
          </p:nvSpPr>
          <p:spPr bwMode="auto">
            <a:xfrm>
              <a:off x="419" y="3266"/>
              <a:ext cx="1981" cy="368"/>
            </a:xfrm>
            <a:prstGeom prst="rect">
              <a:avLst/>
            </a:prstGeom>
            <a:noFill/>
            <a:ln w="9525">
              <a:noFill/>
              <a:miter lim="800000"/>
              <a:headEnd/>
              <a:tailEnd/>
            </a:ln>
            <a:effectLst/>
          </p:spPr>
          <p:txBody>
            <a:bodyPr>
              <a:spAutoFit/>
            </a:bodyPr>
            <a:lstStyle/>
            <a:p>
              <a:pPr eaLnBrk="0" hangingPunct="0">
                <a:defRPr/>
              </a:pPr>
              <a:r>
                <a:rPr lang="en-US" sz="1200" b="1" dirty="0">
                  <a:effectLst>
                    <a:outerShdw blurRad="38100" dist="38100" dir="2700000" algn="tl">
                      <a:srgbClr val="C0C0C0"/>
                    </a:outerShdw>
                  </a:effectLst>
                  <a:cs typeface="Arial" pitchFamily="34" charset="0"/>
                </a:rPr>
                <a:t>Sustainment</a:t>
              </a:r>
              <a:r>
                <a:rPr lang="en-US" sz="1200" b="1" dirty="0">
                  <a:solidFill>
                    <a:srgbClr val="E3CD74"/>
                  </a:solidFill>
                  <a:effectLst>
                    <a:outerShdw blurRad="38100" dist="38100" dir="2700000" algn="tl">
                      <a:srgbClr val="C0C0C0"/>
                    </a:outerShdw>
                  </a:effectLst>
                  <a:cs typeface="Arial" pitchFamily="34" charset="0"/>
                </a:rPr>
                <a:t> </a:t>
              </a:r>
            </a:p>
          </p:txBody>
        </p:sp>
      </p:grpSp>
      <p:pic>
        <p:nvPicPr>
          <p:cNvPr id="13" name="Picture 6"/>
          <p:cNvPicPr>
            <a:picLocks noChangeAspect="1" noChangeArrowheads="1"/>
          </p:cNvPicPr>
          <p:nvPr/>
        </p:nvPicPr>
        <p:blipFill>
          <a:blip r:embed="rId6" cstate="print"/>
          <a:srcRect l="14717" r="11290" b="22910"/>
          <a:stretch>
            <a:fillRect/>
          </a:stretch>
        </p:blipFill>
        <p:spPr bwMode="auto">
          <a:xfrm>
            <a:off x="7239000" y="5105400"/>
            <a:ext cx="1600200" cy="1072515"/>
          </a:xfrm>
          <a:prstGeom prst="rect">
            <a:avLst/>
          </a:prstGeom>
          <a:noFill/>
          <a:ln w="28575">
            <a:solidFill>
              <a:schemeClr val="tx1"/>
            </a:solidFill>
            <a:miter lim="800000"/>
            <a:headEnd/>
            <a:tailEnd/>
          </a:ln>
          <a:effectLst>
            <a:softEdge rad="63500"/>
          </a:effectLst>
        </p:spPr>
      </p:pic>
      <p:pic>
        <p:nvPicPr>
          <p:cNvPr id="21512" name="Picture 49" descr="View image"/>
          <p:cNvPicPr>
            <a:picLocks noChangeAspect="1" noChangeArrowheads="1"/>
          </p:cNvPicPr>
          <p:nvPr/>
        </p:nvPicPr>
        <p:blipFill>
          <a:blip r:embed="rId7" cstate="print">
            <a:lum bright="16000"/>
          </a:blip>
          <a:srcRect/>
          <a:stretch>
            <a:fillRect/>
          </a:stretch>
        </p:blipFill>
        <p:spPr bwMode="auto">
          <a:xfrm>
            <a:off x="5562600" y="4876800"/>
            <a:ext cx="1600200" cy="1143000"/>
          </a:xfrm>
          <a:prstGeom prst="rect">
            <a:avLst/>
          </a:prstGeom>
          <a:noFill/>
          <a:ln w="9525">
            <a:noFill/>
            <a:miter lim="800000"/>
            <a:headEnd/>
            <a:tailEnd/>
          </a:ln>
        </p:spPr>
      </p:pic>
      <p:pic>
        <p:nvPicPr>
          <p:cNvPr id="21513" name="Picture 5" descr="C:\Users\susan.c.cole\Pictures\UAH.jpg"/>
          <p:cNvPicPr>
            <a:picLocks noChangeAspect="1" noChangeArrowheads="1"/>
          </p:cNvPicPr>
          <p:nvPr/>
        </p:nvPicPr>
        <p:blipFill>
          <a:blip r:embed="rId8" cstate="print"/>
          <a:srcRect/>
          <a:stretch>
            <a:fillRect/>
          </a:stretch>
        </p:blipFill>
        <p:spPr bwMode="auto">
          <a:xfrm>
            <a:off x="1600200" y="4876800"/>
            <a:ext cx="16764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TWV Strategy</a:t>
            </a:r>
            <a:endParaRPr lang="en-US" dirty="0"/>
          </a:p>
        </p:txBody>
      </p:sp>
      <p:sp>
        <p:nvSpPr>
          <p:cNvPr id="3" name="Content Placeholder 2"/>
          <p:cNvSpPr>
            <a:spLocks noGrp="1"/>
          </p:cNvSpPr>
          <p:nvPr>
            <p:ph idx="1"/>
          </p:nvPr>
        </p:nvSpPr>
        <p:spPr/>
        <p:txBody>
          <a:bodyPr/>
          <a:lstStyle/>
          <a:p>
            <a:r>
              <a:rPr lang="en-US" dirty="0" smtClean="0"/>
              <a:t>The Army’s objective is an affordable strategy to ensure that Soldiers operating within Army Force Generation (ARFORGEN) have the right balance of vehicle quantities, types and modernization to meet their mission requirements – whether in combat, training, operating as part of the Army’s generating force or conducting Homeland Defense and Defense Support to Civil Authorities. </a:t>
            </a:r>
          </a:p>
          <a:p>
            <a:endParaRPr lang="en-US" dirty="0" smtClean="0"/>
          </a:p>
          <a:p>
            <a:endParaRPr lang="en-US" dirty="0" smtClean="0"/>
          </a:p>
          <a:p>
            <a:endParaRPr lang="en-US" dirty="0" smtClean="0"/>
          </a:p>
          <a:p>
            <a:pPr>
              <a:buNone/>
            </a:pPr>
            <a:endParaRPr lang="en-US" dirty="0" smtClean="0"/>
          </a:p>
          <a:p>
            <a:pPr>
              <a:buNone/>
            </a:pPr>
            <a:endParaRPr lang="en-US" dirty="0" smtClean="0"/>
          </a:p>
          <a:p>
            <a:pPr marL="342900" lvl="2" indent="-342900">
              <a:buNone/>
            </a:pPr>
            <a:r>
              <a:rPr lang="en-US" sz="1600" b="1" dirty="0" smtClean="0">
                <a:cs typeface="Times New Roman" pitchFamily="18" charset="0"/>
              </a:rPr>
              <a:t>								REF TWV STRATEGY 10’</a:t>
            </a:r>
          </a:p>
          <a:p>
            <a:pPr>
              <a:buNone/>
            </a:pPr>
            <a:endParaRPr lang="en-US" dirty="0"/>
          </a:p>
        </p:txBody>
      </p:sp>
      <p:sp>
        <p:nvSpPr>
          <p:cNvPr id="4" name="Slide Number Placeholder 3"/>
          <p:cNvSpPr>
            <a:spLocks noGrp="1"/>
          </p:cNvSpPr>
          <p:nvPr>
            <p:ph type="sldNum" sz="quarter" idx="10"/>
          </p:nvPr>
        </p:nvSpPr>
        <p:spPr/>
        <p:txBody>
          <a:bodyPr/>
          <a:lstStyle/>
          <a:p>
            <a:pPr>
              <a:defRPr/>
            </a:pPr>
            <a:fld id="{ADCBA52B-E11A-48E2-BC22-922EB92F64E3}"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Set 1">
      <a:dk1>
        <a:srgbClr val="000000"/>
      </a:dk1>
      <a:lt1>
        <a:srgbClr val="FFFFFF"/>
      </a:lt1>
      <a:dk2>
        <a:srgbClr val="000000"/>
      </a:dk2>
      <a:lt2>
        <a:srgbClr val="808080"/>
      </a:lt2>
      <a:accent1>
        <a:srgbClr val="FFCB1F"/>
      </a:accent1>
      <a:accent2>
        <a:srgbClr val="006600"/>
      </a:accent2>
      <a:accent3>
        <a:srgbClr val="0000FF"/>
      </a:accent3>
      <a:accent4>
        <a:srgbClr val="C5C0B1"/>
      </a:accent4>
      <a:accent5>
        <a:srgbClr val="303207"/>
      </a:accent5>
      <a:accent6>
        <a:srgbClr val="5D5C5E"/>
      </a:accent6>
      <a:hlink>
        <a:srgbClr val="DCA80E"/>
      </a:hlink>
      <a:folHlink>
        <a:srgbClr val="DCA80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FFFFCC"/>
            </a:gs>
            <a:gs pos="100000">
              <a:srgbClr val="E1AF23"/>
            </a:gs>
          </a:gsLst>
          <a:path path="shape">
            <a:fillToRect l="50000" t="50000" r="50000" b="50000"/>
          </a:path>
        </a:gradFill>
        <a:ln w="9525" algn="ctr">
          <a:solidFill>
            <a:schemeClr val="tx1"/>
          </a:solidFill>
          <a:miter lim="800000"/>
          <a:headEnd/>
          <a:tailEnd/>
        </a:ln>
        <a:effectLst>
          <a:outerShdw dist="28398" dir="1593903" algn="ctr" rotWithShape="0">
            <a:schemeClr val="bg2"/>
          </a:outerShdw>
        </a:effectLst>
      </a:spPr>
      <a:bodyPr lIns="92075" tIns="46038" rIns="92075" bIns="46038" anchor="ctr">
        <a:noAutofit/>
      </a:bodyPr>
      <a:lstStyle>
        <a:defPPr algn="ctr">
          <a:defRPr sz="1600" dirty="0" smtClean="0">
            <a:latin typeface="Calibri" pitchFamily="34" charset="0"/>
          </a:defRPr>
        </a:defPPr>
      </a:lstStyle>
    </a:spDef>
    <a:txDef>
      <a:spPr>
        <a:noFill/>
      </a:spPr>
      <a:bodyPr wrap="square" rtlCol="0">
        <a:spAutoFit/>
      </a:bodyPr>
      <a:lstStyle>
        <a:defPPr>
          <a:defRPr sz="2000" dirty="0" err="1" smtClean="0">
            <a:latin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37107</TotalTime>
  <Words>2528</Words>
  <Application>Microsoft Office PowerPoint</Application>
  <PresentationFormat>On-screen Show (4:3)</PresentationFormat>
  <Paragraphs>696</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Army Wheel Assembly Program </vt:lpstr>
      <vt:lpstr>Purpose</vt:lpstr>
      <vt:lpstr>Agenda</vt:lpstr>
      <vt:lpstr>Army Maintenance Transformation</vt:lpstr>
      <vt:lpstr>Two-Level Maintenance Definition</vt:lpstr>
      <vt:lpstr>Two-Level Maintenance Definition</vt:lpstr>
      <vt:lpstr>Two-Level Maintenance Repair Criteria</vt:lpstr>
      <vt:lpstr>Two-Level Maintenance Repair Criteria</vt:lpstr>
      <vt:lpstr>TWV Strategy</vt:lpstr>
      <vt:lpstr>TWV Objectives</vt:lpstr>
      <vt:lpstr>TWV Approaches</vt:lpstr>
      <vt:lpstr>TWV Requirements Evolution of the TWV Fleet: LTV Fleet Example</vt:lpstr>
      <vt:lpstr>Slide 13</vt:lpstr>
      <vt:lpstr>Wheel Assembly Maintenance</vt:lpstr>
      <vt:lpstr>Wheel Assembly Transition Timeline </vt:lpstr>
      <vt:lpstr>National Maintenance Program</vt:lpstr>
      <vt:lpstr>Slide 17</vt:lpstr>
      <vt:lpstr>One Thing Remains Constant</vt:lpstr>
      <vt:lpstr>Slide 19</vt:lpstr>
      <vt:lpstr>Slide 20</vt:lpstr>
      <vt:lpstr>Slide 21</vt:lpstr>
      <vt:lpstr>Slide 22</vt:lpstr>
      <vt:lpstr>Slide 23</vt:lpstr>
      <vt:lpstr>Slide 24</vt:lpstr>
      <vt:lpstr>Slide 25</vt:lpstr>
      <vt:lpstr>Acronyms</vt:lpstr>
    </vt:vector>
  </TitlesOfParts>
  <Company>HQDA, 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2418</cp:revision>
  <dcterms:created xsi:type="dcterms:W3CDTF">2007-12-03T15:37:04Z</dcterms:created>
  <dcterms:modified xsi:type="dcterms:W3CDTF">2012-07-10T11:55:58Z</dcterms:modified>
</cp:coreProperties>
</file>