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09" r:id="rId2"/>
  </p:sldMasterIdLst>
  <p:notesMasterIdLst>
    <p:notesMasterId r:id="rId47"/>
  </p:notesMasterIdLst>
  <p:handoutMasterIdLst>
    <p:handoutMasterId r:id="rId48"/>
  </p:handoutMasterIdLst>
  <p:sldIdLst>
    <p:sldId id="660" r:id="rId3"/>
    <p:sldId id="628" r:id="rId4"/>
    <p:sldId id="595" r:id="rId5"/>
    <p:sldId id="596" r:id="rId6"/>
    <p:sldId id="484" r:id="rId7"/>
    <p:sldId id="601" r:id="rId8"/>
    <p:sldId id="603" r:id="rId9"/>
    <p:sldId id="604" r:id="rId10"/>
    <p:sldId id="621" r:id="rId11"/>
    <p:sldId id="412" r:id="rId12"/>
    <p:sldId id="537" r:id="rId13"/>
    <p:sldId id="413" r:id="rId14"/>
    <p:sldId id="538" r:id="rId15"/>
    <p:sldId id="539" r:id="rId16"/>
    <p:sldId id="540" r:id="rId17"/>
    <p:sldId id="541" r:id="rId18"/>
    <p:sldId id="542" r:id="rId19"/>
    <p:sldId id="414" r:id="rId20"/>
    <p:sldId id="415" r:id="rId21"/>
    <p:sldId id="432" r:id="rId22"/>
    <p:sldId id="627" r:id="rId23"/>
    <p:sldId id="371" r:id="rId24"/>
    <p:sldId id="580" r:id="rId25"/>
    <p:sldId id="609" r:id="rId26"/>
    <p:sldId id="397" r:id="rId27"/>
    <p:sldId id="372" r:id="rId28"/>
    <p:sldId id="369" r:id="rId29"/>
    <p:sldId id="401" r:id="rId30"/>
    <p:sldId id="622" r:id="rId31"/>
    <p:sldId id="625" r:id="rId32"/>
    <p:sldId id="629" r:id="rId33"/>
    <p:sldId id="645" r:id="rId34"/>
    <p:sldId id="647" r:id="rId35"/>
    <p:sldId id="648" r:id="rId36"/>
    <p:sldId id="577" r:id="rId37"/>
    <p:sldId id="626" r:id="rId38"/>
    <p:sldId id="575" r:id="rId39"/>
    <p:sldId id="657" r:id="rId40"/>
    <p:sldId id="658" r:id="rId41"/>
    <p:sldId id="653" r:id="rId42"/>
    <p:sldId id="655" r:id="rId43"/>
    <p:sldId id="659" r:id="rId44"/>
    <p:sldId id="649" r:id="rId45"/>
    <p:sldId id="661" r:id="rId46"/>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33"/>
    <a:srgbClr val="FFCC66"/>
    <a:srgbClr val="DDDDDD"/>
    <a:srgbClr val="FFFF00"/>
    <a:srgbClr val="000000"/>
    <a:srgbClr val="FF6600"/>
    <a:srgbClr val="FF00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5616" autoAdjust="0"/>
    <p:restoredTop sz="97297" autoAdjust="0"/>
  </p:normalViewPr>
  <p:slideViewPr>
    <p:cSldViewPr>
      <p:cViewPr varScale="1">
        <p:scale>
          <a:sx n="73" d="100"/>
          <a:sy n="73" d="100"/>
        </p:scale>
        <p:origin x="-12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24291"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24292"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24293"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05707B2-B94F-476D-9CC1-A81AF2DE985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56003"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256005"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06"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56007"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4E3F5BB-C6A1-4E39-A72B-713559C9CC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8F16FD1-58EF-42FA-8739-F2D7880EBA97}" type="slidenum">
              <a:rPr lang="en-US" smtClean="0"/>
              <a:pPr/>
              <a:t>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C2CBC60-0755-4133-9455-E32752FBA11C}" type="slidenum">
              <a:rPr lang="en-US" smtClean="0"/>
              <a:pPr/>
              <a:t>16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25070FE-12E3-4225-8E63-3CB74C197233}" type="slidenum">
              <a:rPr lang="en-US" smtClean="0"/>
              <a:pPr/>
              <a:t>17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EC1CCC6-5ED1-4815-97BB-39C3C60BF650}" type="slidenum">
              <a:rPr lang="en-US" smtClean="0"/>
              <a:pPr/>
              <a:t>18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D137D93-98A3-45EE-A57C-E4ED7A8005C4}" type="slidenum">
              <a:rPr lang="en-US" smtClean="0"/>
              <a:pPr/>
              <a:t>19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C99CA99-92DA-4639-92FD-828970873987}" type="slidenum">
              <a:rPr lang="en-US" smtClean="0"/>
              <a:pPr/>
              <a:t>20</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71DA188-B442-4775-896D-5BCDAB29F96C}" type="slidenum">
              <a:rPr lang="en-US" smtClean="0"/>
              <a:pPr/>
              <a:t>22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335F5C1-4D3F-49FB-8123-5D39D9F788F7}" type="slidenum">
              <a:rPr lang="en-US" smtClean="0"/>
              <a:pPr/>
              <a:t>23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BB0F3E9-780E-46B2-9BF3-D9C7C5E1F094}" type="slidenum">
              <a:rPr lang="en-US" smtClean="0"/>
              <a:pPr/>
              <a:t>25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9FE2110-1734-4DA1-B4A8-B8E48ABCC37C}" type="slidenum">
              <a:rPr lang="en-US" smtClean="0"/>
              <a:pPr/>
              <a:t>26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B0395CF-D6B3-4DD8-B7E1-AF7A1C325B6B}" type="slidenum">
              <a:rPr lang="en-US" smtClean="0"/>
              <a:pPr/>
              <a:t>27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81C6C44-AA71-4C12-87BE-9FC27EB661BD}" type="slidenum">
              <a:rPr lang="en-US" smtClean="0"/>
              <a:pPr/>
              <a:t>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22704D4-7FF7-424B-BEE5-41AEEC1312E2}" type="slidenum">
              <a:rPr lang="en-US" smtClean="0"/>
              <a:pPr/>
              <a:t>28</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E72A4D3-5A6B-4DC9-9219-DB6B37F7DC02}" type="slidenum">
              <a:rPr lang="en-US" smtClean="0"/>
              <a:pPr/>
              <a:t>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1D1B97F-2CAB-4A8C-A8C6-B747AA0F98DD}" type="slidenum">
              <a:rPr lang="en-US" smtClean="0"/>
              <a:pPr/>
              <a:t>10</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FB6795D-72CF-4533-A10F-DCFEA17E34BA}" type="slidenum">
              <a:rPr lang="en-US" smtClean="0"/>
              <a:pPr/>
              <a:t>11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81CBB76-4244-49E3-B2F4-746A91BABB80}" type="slidenum">
              <a:rPr lang="en-US" smtClean="0"/>
              <a:pPr/>
              <a:t>12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D550E9A-A4BF-412B-81AB-4FD4996109F6}" type="slidenum">
              <a:rPr lang="en-US" smtClean="0"/>
              <a:pPr/>
              <a:t>13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F918726-7828-462C-AFD9-47DF2FF63FEE}" type="slidenum">
              <a:rPr lang="en-US" smtClean="0"/>
              <a:pPr/>
              <a:t>14</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A650EE0-2F18-4795-B81D-CE543B16AAC0}" type="slidenum">
              <a:rPr lang="en-US" smtClean="0"/>
              <a:pPr/>
              <a:t>15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grpSp>
        <p:nvGrpSpPr>
          <p:cNvPr id="44" name="Group 47"/>
          <p:cNvGrpSpPr>
            <a:grpSpLocks/>
          </p:cNvGrpSpPr>
          <p:nvPr/>
        </p:nvGrpSpPr>
        <p:grpSpPr bwMode="auto">
          <a:xfrm>
            <a:off x="277813" y="123825"/>
            <a:ext cx="935037" cy="427038"/>
            <a:chOff x="173" y="208"/>
            <a:chExt cx="217" cy="99"/>
          </a:xfrm>
        </p:grpSpPr>
        <p:sp>
          <p:nvSpPr>
            <p:cNvPr id="45" name="Oval 48"/>
            <p:cNvSpPr>
              <a:spLocks noChangeArrowheads="1"/>
            </p:cNvSpPr>
            <p:nvPr/>
          </p:nvSpPr>
          <p:spPr bwMode="auto">
            <a:xfrm>
              <a:off x="173" y="208"/>
              <a:ext cx="217" cy="99"/>
            </a:xfrm>
            <a:prstGeom prst="ellipse">
              <a:avLst/>
            </a:prstGeom>
            <a:solidFill>
              <a:srgbClr val="FFFFFF"/>
            </a:solidFill>
            <a:ln w="28575">
              <a:solidFill>
                <a:srgbClr val="FF0000"/>
              </a:solidFill>
              <a:round/>
              <a:headEnd/>
              <a:tailEnd/>
            </a:ln>
          </p:spPr>
          <p:txBody>
            <a:bodyPr/>
            <a:lstStyle/>
            <a:p>
              <a:pPr>
                <a:defRPr/>
              </a:pPr>
              <a:endParaRPr lang="en-US"/>
            </a:p>
          </p:txBody>
        </p:sp>
        <p:sp>
          <p:nvSpPr>
            <p:cNvPr id="46" name="Oval 49"/>
            <p:cNvSpPr>
              <a:spLocks noChangeArrowheads="1"/>
            </p:cNvSpPr>
            <p:nvPr/>
          </p:nvSpPr>
          <p:spPr bwMode="auto">
            <a:xfrm>
              <a:off x="176" y="211"/>
              <a:ext cx="211" cy="93"/>
            </a:xfrm>
            <a:prstGeom prst="ellipse">
              <a:avLst/>
            </a:prstGeom>
            <a:solidFill>
              <a:srgbClr val="FFFFFF"/>
            </a:solidFill>
            <a:ln w="28575">
              <a:solidFill>
                <a:srgbClr val="000000"/>
              </a:solidFill>
              <a:round/>
              <a:headEnd/>
              <a:tailEnd/>
            </a:ln>
          </p:spPr>
          <p:txBody>
            <a:bodyPr/>
            <a:lstStyle/>
            <a:p>
              <a:pPr>
                <a:defRPr/>
              </a:pPr>
              <a:endParaRPr lang="en-US"/>
            </a:p>
          </p:txBody>
        </p:sp>
      </p:grpSp>
      <p:pic>
        <p:nvPicPr>
          <p:cNvPr id="47" name="Picture 50" descr="PSI Logo"/>
          <p:cNvPicPr>
            <a:picLocks noChangeAspect="1" noChangeArrowheads="1"/>
          </p:cNvPicPr>
          <p:nvPr/>
        </p:nvPicPr>
        <p:blipFill>
          <a:blip r:embed="rId2" cstate="print"/>
          <a:srcRect/>
          <a:stretch>
            <a:fillRect/>
          </a:stretch>
        </p:blipFill>
        <p:spPr bwMode="auto">
          <a:xfrm>
            <a:off x="444500" y="227013"/>
            <a:ext cx="639763" cy="238125"/>
          </a:xfrm>
          <a:prstGeom prst="rect">
            <a:avLst/>
          </a:prstGeom>
          <a:noFill/>
          <a:ln w="9525">
            <a:noFill/>
            <a:miter lim="800000"/>
            <a:headEnd/>
            <a:tailEnd/>
          </a:ln>
        </p:spPr>
      </p:pic>
      <p:pic>
        <p:nvPicPr>
          <p:cNvPr id="48" name="Picture 51" descr="2006 ArvinMeritor cop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20800" y="201613"/>
            <a:ext cx="1443038" cy="274637"/>
          </a:xfrm>
          <a:prstGeom prst="rect">
            <a:avLst/>
          </a:prstGeom>
          <a:noFill/>
          <a:ln w="9525">
            <a:noFill/>
            <a:miter lim="800000"/>
            <a:headEnd/>
            <a:tailEnd/>
          </a:ln>
        </p:spPr>
      </p:pic>
      <p:pic>
        <p:nvPicPr>
          <p:cNvPr id="49" name="Picture 96" descr="meritor logo.jpg"/>
          <p:cNvPicPr>
            <a:picLocks noChangeAspect="1"/>
          </p:cNvPicPr>
          <p:nvPr userDrawn="1"/>
        </p:nvPicPr>
        <p:blipFill>
          <a:blip r:embed="rId4" cstate="print"/>
          <a:srcRect/>
          <a:stretch>
            <a:fillRect/>
          </a:stretch>
        </p:blipFill>
        <p:spPr bwMode="auto">
          <a:xfrm>
            <a:off x="1295400" y="152400"/>
            <a:ext cx="2181225" cy="485775"/>
          </a:xfrm>
          <a:prstGeom prst="rect">
            <a:avLst/>
          </a:prstGeom>
          <a:noFill/>
          <a:ln w="9525">
            <a:noFill/>
            <a:miter lim="800000"/>
            <a:headEnd/>
            <a:tailEnd/>
          </a:ln>
        </p:spPr>
      </p:pic>
      <p:sp>
        <p:nvSpPr>
          <p:cNvPr id="81002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81002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0" name="Rectangle 44"/>
          <p:cNvSpPr>
            <a:spLocks noGrp="1" noChangeArrowheads="1"/>
          </p:cNvSpPr>
          <p:nvPr>
            <p:ph type="dt" sz="quarter" idx="10"/>
          </p:nvPr>
        </p:nvSpPr>
        <p:spPr/>
        <p:txBody>
          <a:bodyPr/>
          <a:lstStyle>
            <a:lvl1pPr>
              <a:defRPr/>
            </a:lvl1pPr>
          </a:lstStyle>
          <a:p>
            <a:pPr>
              <a:defRPr/>
            </a:pPr>
            <a:fld id="{6ABC5134-2E39-4A89-88B2-20D8E4ED9E37}" type="datetime1">
              <a:rPr lang="en-US"/>
              <a:pPr>
                <a:defRPr/>
              </a:pPr>
              <a:t>7/9/2012</a:t>
            </a:fld>
            <a:endParaRPr lang="en-US"/>
          </a:p>
        </p:txBody>
      </p:sp>
      <p:sp>
        <p:nvSpPr>
          <p:cNvPr id="51" name="Rectangle 45"/>
          <p:cNvSpPr>
            <a:spLocks noGrp="1" noChangeArrowheads="1"/>
          </p:cNvSpPr>
          <p:nvPr>
            <p:ph type="ftr" sz="quarter" idx="11"/>
          </p:nvPr>
        </p:nvSpPr>
        <p:spPr/>
        <p:txBody>
          <a:bodyPr/>
          <a:lstStyle>
            <a:lvl1pPr>
              <a:defRPr/>
            </a:lvl1pPr>
          </a:lstStyle>
          <a:p>
            <a:pPr>
              <a:defRPr/>
            </a:pPr>
            <a:endParaRPr lang="en-US"/>
          </a:p>
        </p:txBody>
      </p:sp>
      <p:sp>
        <p:nvSpPr>
          <p:cNvPr id="52" name="Rectangle 46"/>
          <p:cNvSpPr>
            <a:spLocks noGrp="1" noChangeArrowheads="1"/>
          </p:cNvSpPr>
          <p:nvPr>
            <p:ph type="sldNum" sz="quarter" idx="12"/>
          </p:nvPr>
        </p:nvSpPr>
        <p:spPr/>
        <p:txBody>
          <a:bodyPr/>
          <a:lstStyle>
            <a:lvl1pPr>
              <a:defRPr/>
            </a:lvl1pPr>
          </a:lstStyle>
          <a:p>
            <a:pPr>
              <a:defRPr/>
            </a:pPr>
            <a:fld id="{ADDA53B6-ACB8-4961-AD9F-76371EA9B5FB}"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F3D55293-6733-4F56-8360-19E491BEC9E6}" type="datetime1">
              <a:rPr lang="en-US"/>
              <a:pPr>
                <a:defRPr/>
              </a:pPr>
              <a:t>7/9/2012</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6A041A8-C65E-4BF7-AAD2-B0CA215D7236}"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AD0E8A91-A8B1-4C4A-B160-1FC1B84E151A}" type="datetime1">
              <a:rPr lang="en-US"/>
              <a:pPr>
                <a:defRPr/>
              </a:pPr>
              <a:t>7/9/2012</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487D9DE0-B7EA-47F0-BB8E-6EB2461FFC7F}"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pic>
        <p:nvPicPr>
          <p:cNvPr id="6" name="Picture 51" descr="meritor logo.jpg"/>
          <p:cNvPicPr>
            <a:picLocks noChangeAspect="1"/>
          </p:cNvPicPr>
          <p:nvPr userDrawn="1"/>
        </p:nvPicPr>
        <p:blipFill>
          <a:blip r:embed="rId2" cstate="print"/>
          <a:srcRect/>
          <a:stretch>
            <a:fillRect/>
          </a:stretch>
        </p:blipFill>
        <p:spPr bwMode="auto">
          <a:xfrm>
            <a:off x="1371600" y="228600"/>
            <a:ext cx="2181225" cy="485775"/>
          </a:xfrm>
          <a:prstGeom prst="rect">
            <a:avLst/>
          </a:prstGeom>
          <a:noFill/>
          <a:ln w="9525">
            <a:noFill/>
            <a:miter lim="800000"/>
            <a:headEnd/>
            <a:tailEnd/>
          </a:ln>
        </p:spPr>
      </p:pic>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10"/>
          </p:nvPr>
        </p:nvSpPr>
        <p:spPr/>
        <p:txBody>
          <a:bodyPr/>
          <a:lstStyle>
            <a:lvl1pPr>
              <a:defRPr/>
            </a:lvl1pPr>
          </a:lstStyle>
          <a:p>
            <a:pPr>
              <a:defRPr/>
            </a:pPr>
            <a:fld id="{1FCB6653-F165-4558-AEC5-B6A09868F2FD}" type="datetime1">
              <a:rPr lang="en-US"/>
              <a:pPr>
                <a:defRPr/>
              </a:pPr>
              <a:t>7/9/2012</a:t>
            </a:fld>
            <a:endParaRPr lang="en-US"/>
          </a:p>
        </p:txBody>
      </p:sp>
      <p:sp>
        <p:nvSpPr>
          <p:cNvPr id="8" name="Footer Placeholder 6"/>
          <p:cNvSpPr>
            <a:spLocks noGrp="1"/>
          </p:cNvSpPr>
          <p:nvPr>
            <p:ph type="ftr" sz="quarter" idx="11"/>
          </p:nvPr>
        </p:nvSpPr>
        <p:spPr/>
        <p:txBody>
          <a:bodyPr/>
          <a:lstStyle>
            <a:lvl1pPr>
              <a:defRPr/>
            </a:lvl1pPr>
          </a:lstStyle>
          <a:p>
            <a:pPr>
              <a:defRPr/>
            </a:pPr>
            <a:endParaRPr lang="en-US"/>
          </a:p>
        </p:txBody>
      </p:sp>
      <p:sp>
        <p:nvSpPr>
          <p:cNvPr id="9" name="Slide Number Placeholder 7"/>
          <p:cNvSpPr>
            <a:spLocks noGrp="1"/>
          </p:cNvSpPr>
          <p:nvPr>
            <p:ph type="sldNum" sz="quarter" idx="12"/>
          </p:nvPr>
        </p:nvSpPr>
        <p:spPr/>
        <p:txBody>
          <a:bodyPr/>
          <a:lstStyle>
            <a:lvl1pPr>
              <a:defRPr/>
            </a:lvl1pPr>
          </a:lstStyle>
          <a:p>
            <a:pPr>
              <a:defRPr/>
            </a:pPr>
            <a:fld id="{0F57AF20-8964-4854-8581-EC1817229DE8}" type="slidenum">
              <a:rPr lang="en-US"/>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grpSp>
        <p:nvGrpSpPr>
          <p:cNvPr id="44" name="Group 47"/>
          <p:cNvGrpSpPr>
            <a:grpSpLocks/>
          </p:cNvGrpSpPr>
          <p:nvPr/>
        </p:nvGrpSpPr>
        <p:grpSpPr bwMode="auto">
          <a:xfrm>
            <a:off x="277813" y="123825"/>
            <a:ext cx="935037" cy="427038"/>
            <a:chOff x="173" y="208"/>
            <a:chExt cx="217" cy="99"/>
          </a:xfrm>
        </p:grpSpPr>
        <p:sp>
          <p:nvSpPr>
            <p:cNvPr id="45" name="Oval 48"/>
            <p:cNvSpPr>
              <a:spLocks noChangeArrowheads="1"/>
            </p:cNvSpPr>
            <p:nvPr/>
          </p:nvSpPr>
          <p:spPr bwMode="auto">
            <a:xfrm>
              <a:off x="173" y="208"/>
              <a:ext cx="217" cy="99"/>
            </a:xfrm>
            <a:prstGeom prst="ellipse">
              <a:avLst/>
            </a:prstGeom>
            <a:solidFill>
              <a:srgbClr val="FFFFFF"/>
            </a:solidFill>
            <a:ln w="28575">
              <a:solidFill>
                <a:srgbClr val="FF0000"/>
              </a:solidFill>
              <a:round/>
              <a:headEnd/>
              <a:tailEnd/>
            </a:ln>
          </p:spPr>
          <p:txBody>
            <a:bodyPr/>
            <a:lstStyle/>
            <a:p>
              <a:pPr>
                <a:defRPr/>
              </a:pPr>
              <a:endParaRPr lang="en-US"/>
            </a:p>
          </p:txBody>
        </p:sp>
        <p:sp>
          <p:nvSpPr>
            <p:cNvPr id="46" name="Oval 49"/>
            <p:cNvSpPr>
              <a:spLocks noChangeArrowheads="1"/>
            </p:cNvSpPr>
            <p:nvPr/>
          </p:nvSpPr>
          <p:spPr bwMode="auto">
            <a:xfrm>
              <a:off x="176" y="211"/>
              <a:ext cx="211" cy="93"/>
            </a:xfrm>
            <a:prstGeom prst="ellipse">
              <a:avLst/>
            </a:prstGeom>
            <a:solidFill>
              <a:srgbClr val="FFFFFF"/>
            </a:solidFill>
            <a:ln w="28575">
              <a:solidFill>
                <a:srgbClr val="000000"/>
              </a:solidFill>
              <a:round/>
              <a:headEnd/>
              <a:tailEnd/>
            </a:ln>
          </p:spPr>
          <p:txBody>
            <a:bodyPr/>
            <a:lstStyle/>
            <a:p>
              <a:pPr>
                <a:defRPr/>
              </a:pPr>
              <a:endParaRPr lang="en-US"/>
            </a:p>
          </p:txBody>
        </p:sp>
      </p:grpSp>
      <p:pic>
        <p:nvPicPr>
          <p:cNvPr id="47" name="Picture 50" descr="PSI Logo"/>
          <p:cNvPicPr>
            <a:picLocks noChangeAspect="1" noChangeArrowheads="1"/>
          </p:cNvPicPr>
          <p:nvPr/>
        </p:nvPicPr>
        <p:blipFill>
          <a:blip r:embed="rId2" cstate="print"/>
          <a:srcRect/>
          <a:stretch>
            <a:fillRect/>
          </a:stretch>
        </p:blipFill>
        <p:spPr bwMode="auto">
          <a:xfrm>
            <a:off x="444500" y="227013"/>
            <a:ext cx="639763" cy="238125"/>
          </a:xfrm>
          <a:prstGeom prst="rect">
            <a:avLst/>
          </a:prstGeom>
          <a:noFill/>
          <a:ln w="9525">
            <a:noFill/>
            <a:miter lim="800000"/>
            <a:headEnd/>
            <a:tailEnd/>
          </a:ln>
        </p:spPr>
      </p:pic>
      <p:sp>
        <p:nvSpPr>
          <p:cNvPr id="84791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84791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8" name="Rectangle 44"/>
          <p:cNvSpPr>
            <a:spLocks noGrp="1" noChangeArrowheads="1"/>
          </p:cNvSpPr>
          <p:nvPr>
            <p:ph type="dt" sz="quarter" idx="10"/>
          </p:nvPr>
        </p:nvSpPr>
        <p:spPr/>
        <p:txBody>
          <a:bodyPr/>
          <a:lstStyle>
            <a:lvl1pPr>
              <a:defRPr/>
            </a:lvl1pPr>
          </a:lstStyle>
          <a:p>
            <a:pPr>
              <a:defRPr/>
            </a:pPr>
            <a:fld id="{6B80869D-7D1A-4606-826C-E370164AD65B}" type="datetime1">
              <a:rPr lang="en-US"/>
              <a:pPr>
                <a:defRPr/>
              </a:pPr>
              <a:t>7/9/2012</a:t>
            </a:fld>
            <a:endParaRPr lang="en-US"/>
          </a:p>
        </p:txBody>
      </p:sp>
      <p:sp>
        <p:nvSpPr>
          <p:cNvPr id="49" name="Rectangle 45"/>
          <p:cNvSpPr>
            <a:spLocks noGrp="1" noChangeArrowheads="1"/>
          </p:cNvSpPr>
          <p:nvPr>
            <p:ph type="ftr" sz="quarter" idx="11"/>
          </p:nvPr>
        </p:nvSpPr>
        <p:spPr/>
        <p:txBody>
          <a:bodyPr/>
          <a:lstStyle>
            <a:lvl1pPr>
              <a:defRPr/>
            </a:lvl1pPr>
          </a:lstStyle>
          <a:p>
            <a:pPr>
              <a:defRPr/>
            </a:pPr>
            <a:endParaRPr lang="en-US"/>
          </a:p>
        </p:txBody>
      </p:sp>
      <p:sp>
        <p:nvSpPr>
          <p:cNvPr id="50" name="Rectangle 46"/>
          <p:cNvSpPr>
            <a:spLocks noGrp="1" noChangeArrowheads="1"/>
          </p:cNvSpPr>
          <p:nvPr>
            <p:ph type="sldNum" sz="quarter" idx="12"/>
          </p:nvPr>
        </p:nvSpPr>
        <p:spPr/>
        <p:txBody>
          <a:bodyPr/>
          <a:lstStyle>
            <a:lvl1pPr>
              <a:defRPr/>
            </a:lvl1pPr>
          </a:lstStyle>
          <a:p>
            <a:pPr>
              <a:defRPr/>
            </a:pPr>
            <a:fld id="{3B2F3C30-342A-4E57-BF0D-3EE6781FC910}" type="slidenum">
              <a:rPr lang="en-US"/>
              <a:pPr>
                <a:defRPr/>
              </a:pPr>
              <a:t>‹#›</a:t>
            </a:fld>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1" descr="meritor logo.jpg"/>
          <p:cNvPicPr>
            <a:picLocks noChangeAspect="1"/>
          </p:cNvPicPr>
          <p:nvPr userDrawn="1"/>
        </p:nvPicPr>
        <p:blipFill>
          <a:blip r:embed="rId2" cstate="print"/>
          <a:srcRect/>
          <a:stretch>
            <a:fillRect/>
          </a:stretch>
        </p:blipFill>
        <p:spPr bwMode="auto">
          <a:xfrm>
            <a:off x="1447800" y="123825"/>
            <a:ext cx="2181225" cy="485775"/>
          </a:xfrm>
          <a:prstGeom prst="rect">
            <a:avLst/>
          </a:prstGeom>
          <a:noFill/>
          <a:ln w="9525">
            <a:noFill/>
            <a:miter lim="800000"/>
            <a:headEnd/>
            <a:tailEnd/>
          </a:ln>
        </p:spPr>
      </p:pic>
      <p:sp>
        <p:nvSpPr>
          <p:cNvPr id="2" name="Title 1"/>
          <p:cNvSpPr>
            <a:spLocks noGrp="1"/>
          </p:cNvSpPr>
          <p:nvPr>
            <p:ph type="title"/>
          </p:nvPr>
        </p:nvSpPr>
        <p:spPr>
          <a:xfrm>
            <a:off x="609600" y="3810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1D68E9-F892-4E2D-977E-504F5C3FA56A}" type="datetime1">
              <a:rPr lang="en-US"/>
              <a:pPr>
                <a:defRPr/>
              </a:pPr>
              <a:t>7/9/2012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508282-743F-4126-A45A-F9155A57E642}" type="slidenum">
              <a:rPr lang="en-US"/>
              <a:pPr>
                <a:defRPr/>
              </a:pPr>
              <a:t>‹#›</a:t>
            </a:fld>
            <a:endParaRPr lang="en-US"/>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1" descr="meritor logo.jpg"/>
          <p:cNvPicPr>
            <a:picLocks noChangeAspect="1"/>
          </p:cNvPicPr>
          <p:nvPr userDrawn="1"/>
        </p:nvPicPr>
        <p:blipFill>
          <a:blip r:embed="rId2" cstate="print"/>
          <a:srcRect/>
          <a:stretch>
            <a:fillRect/>
          </a:stretch>
        </p:blipFill>
        <p:spPr bwMode="auto">
          <a:xfrm>
            <a:off x="1447800" y="228600"/>
            <a:ext cx="2181225" cy="4857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3DEC6A-07FC-48BF-A893-28B3C42CDE87}" type="datetime1">
              <a:rPr lang="en-US"/>
              <a:pPr>
                <a:defRPr/>
              </a:pPr>
              <a:t>7/9/2012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E2EAF6-FB91-4F97-8FB6-2EDB1B222E64}" type="slidenum">
              <a:rPr lang="en-US"/>
              <a:pPr>
                <a:defRPr/>
              </a:pPr>
              <a:t>‹#›</a:t>
            </a:fld>
            <a:endParaRPr 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1" descr="meritor logo.jpg"/>
          <p:cNvPicPr>
            <a:picLocks noChangeAspect="1"/>
          </p:cNvPicPr>
          <p:nvPr userDrawn="1"/>
        </p:nvPicPr>
        <p:blipFill>
          <a:blip r:embed="rId2" cstate="print"/>
          <a:srcRect/>
          <a:stretch>
            <a:fillRect/>
          </a:stretch>
        </p:blipFill>
        <p:spPr bwMode="auto">
          <a:xfrm>
            <a:off x="1447800" y="228600"/>
            <a:ext cx="2181225" cy="485775"/>
          </a:xfrm>
          <a:prstGeom prst="rect">
            <a:avLst/>
          </a:prstGeom>
          <a:noFill/>
          <a:ln w="9525">
            <a:noFill/>
            <a:miter lim="800000"/>
            <a:headEnd/>
            <a:tailEnd/>
          </a:ln>
        </p:spPr>
      </p:pic>
      <p:sp>
        <p:nvSpPr>
          <p:cNvPr id="2" name="Title 1"/>
          <p:cNvSpPr>
            <a:spLocks noGrp="1"/>
          </p:cNvSpPr>
          <p:nvPr>
            <p:ph type="title"/>
          </p:nvPr>
        </p:nvSpPr>
        <p:spPr>
          <a:xfrm>
            <a:off x="533400" y="2286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7F6D1D5F-9284-444E-B077-5BDD20F62D77}" type="datetime1">
              <a:rPr lang="en-US"/>
              <a:pPr>
                <a:defRPr/>
              </a:pPr>
              <a:t>7/9/2012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FFE79F4-A9A5-41D1-B089-71FB0C7C9F01}" type="slidenum">
              <a:rPr lang="en-US"/>
              <a:pPr>
                <a:defRPr/>
              </a:pPr>
              <a:t>‹#›</a:t>
            </a:fld>
            <a:endParaRPr 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1" descr="meritor logo.jpg"/>
          <p:cNvPicPr>
            <a:picLocks noChangeAspect="1"/>
          </p:cNvPicPr>
          <p:nvPr userDrawn="1"/>
        </p:nvPicPr>
        <p:blipFill>
          <a:blip r:embed="rId2" cstate="print"/>
          <a:srcRect/>
          <a:stretch>
            <a:fillRect/>
          </a:stretch>
        </p:blipFill>
        <p:spPr bwMode="auto">
          <a:xfrm>
            <a:off x="1447800" y="228600"/>
            <a:ext cx="2181225" cy="485775"/>
          </a:xfrm>
          <a:prstGeom prst="rect">
            <a:avLst/>
          </a:prstGeom>
          <a:noFill/>
          <a:ln w="9525">
            <a:noFill/>
            <a:miter lim="800000"/>
            <a:headEnd/>
            <a:tailEnd/>
          </a:ln>
        </p:spPr>
      </p:pic>
      <p:sp>
        <p:nvSpPr>
          <p:cNvPr id="2" name="Title 1"/>
          <p:cNvSpPr>
            <a:spLocks noGrp="1"/>
          </p:cNvSpPr>
          <p:nvPr>
            <p:ph type="title"/>
          </p:nvPr>
        </p:nvSpPr>
        <p:spPr>
          <a:xfrm>
            <a:off x="609600" y="533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FEB51B7D-3662-4595-AD28-C49253056BF6}" type="datetime1">
              <a:rPr lang="en-US"/>
              <a:pPr>
                <a:defRPr/>
              </a:pPr>
              <a:t>7/9/2012</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40FD0E88-35D8-4FF6-9398-92CF8E3555C9}" type="slidenum">
              <a:rPr lang="en-US"/>
              <a:pPr>
                <a:defRPr/>
              </a:pPr>
              <a:t>‹#›</a:t>
            </a:fld>
            <a:endParaRPr lang="en-US"/>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1" descr="meritor logo.jpg"/>
          <p:cNvPicPr>
            <a:picLocks noChangeAspect="1"/>
          </p:cNvPicPr>
          <p:nvPr userDrawn="1"/>
        </p:nvPicPr>
        <p:blipFill>
          <a:blip r:embed="rId2" cstate="print"/>
          <a:srcRect/>
          <a:stretch>
            <a:fillRect/>
          </a:stretch>
        </p:blipFill>
        <p:spPr bwMode="auto">
          <a:xfrm>
            <a:off x="1447800" y="304800"/>
            <a:ext cx="2181225" cy="485775"/>
          </a:xfrm>
          <a:prstGeom prst="rect">
            <a:avLst/>
          </a:prstGeom>
          <a:noFill/>
          <a:ln w="9525">
            <a:noFill/>
            <a:miter lim="800000"/>
            <a:headEnd/>
            <a:tailEnd/>
          </a:ln>
        </p:spPr>
      </p:pic>
      <p:sp>
        <p:nvSpPr>
          <p:cNvPr id="2" name="Title 1"/>
          <p:cNvSpPr>
            <a:spLocks noGrp="1"/>
          </p:cNvSpPr>
          <p:nvPr>
            <p:ph type="title"/>
          </p:nvPr>
        </p:nvSpPr>
        <p:spPr>
          <a:xfrm>
            <a:off x="381000" y="533400"/>
            <a:ext cx="82296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3640298E-2CE2-4E14-824E-8F41F75F29D1}" type="datetime1">
              <a:rPr lang="en-US"/>
              <a:pPr>
                <a:defRPr/>
              </a:pPr>
              <a:t>7/9/2012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A3CBAA0-25C1-4ECB-8BB3-A7F8C5DAD72D}" type="slidenum">
              <a:rPr lang="en-US"/>
              <a:pPr>
                <a:defRPr/>
              </a:pPr>
              <a:t>‹#›</a:t>
            </a:fld>
            <a:endParaRPr 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E4463494-2F13-44FA-8C99-AE2F0A416C6E}" type="datetime1">
              <a:rPr lang="en-US"/>
              <a:pPr>
                <a:defRPr/>
              </a:pPr>
              <a:t>7/9/2012</a:t>
            </a:fld>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9B7A925B-02F7-4595-AC4B-94B63DA979B5}"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1" descr="meritor logo.jpg"/>
          <p:cNvPicPr>
            <a:picLocks noChangeAspect="1"/>
          </p:cNvPicPr>
          <p:nvPr userDrawn="1"/>
        </p:nvPicPr>
        <p:blipFill>
          <a:blip r:embed="rId2" cstate="print"/>
          <a:srcRect/>
          <a:stretch>
            <a:fillRect/>
          </a:stretch>
        </p:blipFill>
        <p:spPr bwMode="auto">
          <a:xfrm>
            <a:off x="1371600" y="152400"/>
            <a:ext cx="2181225" cy="485775"/>
          </a:xfrm>
          <a:prstGeom prst="rect">
            <a:avLst/>
          </a:prstGeom>
          <a:noFill/>
          <a:ln w="9525">
            <a:noFill/>
            <a:miter lim="800000"/>
            <a:headEnd/>
            <a:tailEnd/>
          </a:ln>
        </p:spPr>
      </p:pic>
      <p:sp>
        <p:nvSpPr>
          <p:cNvPr id="2" name="Title 1"/>
          <p:cNvSpPr>
            <a:spLocks noGrp="1"/>
          </p:cNvSpPr>
          <p:nvPr>
            <p:ph type="title"/>
          </p:nvPr>
        </p:nvSpPr>
        <p:spPr>
          <a:xfrm>
            <a:off x="609600" y="3048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E1DE64-D31D-4565-8482-AD86BCF3F1C0}" type="datetime1">
              <a:rPr lang="en-US"/>
              <a:pPr>
                <a:defRPr/>
              </a:pPr>
              <a:t>7/9/2012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EA3A6F-5246-406E-976E-DC54B87D2E4F}" type="slidenum">
              <a:rPr lang="en-US"/>
              <a:pPr>
                <a:defRPr/>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9970CCC5-BD18-4909-B07A-C1C8543BA9A7}" type="datetime1">
              <a:rPr lang="en-US"/>
              <a:pPr>
                <a:defRPr/>
              </a:pPr>
              <a:t>7/9/2012</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2601F3A-1DB8-4E58-A3F7-E2C35CADAF8C}" type="slidenum">
              <a:rPr lang="en-US"/>
              <a:pPr>
                <a:defRPr/>
              </a:pPr>
              <a:t>‹#›</a:t>
            </a:fld>
            <a:endParaRPr lang="en-US"/>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72B9BBF9-05B1-40C4-8E68-9C1956CC690E}" type="datetime1">
              <a:rPr lang="en-US"/>
              <a:pPr>
                <a:defRPr/>
              </a:pPr>
              <a:t>7/9/2012</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B3B8ABD8-8AF5-44B8-95D3-1EAE0F157D70}" type="slidenum">
              <a:rPr lang="en-US"/>
              <a:pPr>
                <a:defRPr/>
              </a:pPr>
              <a:t>‹#›</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1F27A602-A9CB-491A-88CB-F054544EE34C}" type="datetime1">
              <a:rPr lang="en-US"/>
              <a:pPr>
                <a:defRPr/>
              </a:pPr>
              <a:t>7/9/2012</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3D6C9A3-4835-4E05-A2A2-EC99C900803A}" type="slidenum">
              <a:rPr lang="en-US"/>
              <a:pPr>
                <a:defRPr/>
              </a:pPr>
              <a:t>‹#›</a:t>
            </a:fld>
            <a:endParaRPr lang="en-US"/>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91C5DF75-5379-4314-A1CC-968B142FE0CB}" type="datetime1">
              <a:rPr lang="en-US"/>
              <a:pPr>
                <a:defRPr/>
              </a:pPr>
              <a:t>7/9/2012</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1813E4B-A9BC-4D7D-94E9-58355D25BC96}"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fld id="{A1EE2C3B-FB4C-46B9-8D4B-60E3C6815AC6}" type="datetime1">
              <a:rPr lang="en-US"/>
              <a:pPr>
                <a:defRPr/>
              </a:pPr>
              <a:t>7/9/2012</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3BB19B1-965E-4B52-8CDA-499AEE79BF27}"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fld id="{B149C7D8-08DC-43A1-AA9C-3489D9FC1430}" type="datetime1">
              <a:rPr lang="en-US"/>
              <a:pPr>
                <a:defRPr/>
              </a:pPr>
              <a:t>7/9/2012</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7995A15-2667-4134-9188-14AA9DBA89F5}"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fld id="{1BA44CE7-3949-4835-B07E-46B6A7B73ACE}" type="datetime1">
              <a:rPr lang="en-US"/>
              <a:pPr>
                <a:defRPr/>
              </a:pPr>
              <a:t>7/9/2012</a:t>
            </a:fld>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7C5F90A1-75F0-427B-B6EE-07CE29AC11F8}"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1" descr="meritor logo.jpg"/>
          <p:cNvPicPr>
            <a:picLocks noChangeAspect="1"/>
          </p:cNvPicPr>
          <p:nvPr userDrawn="1"/>
        </p:nvPicPr>
        <p:blipFill>
          <a:blip r:embed="rId2" cstate="print"/>
          <a:srcRect/>
          <a:stretch>
            <a:fillRect/>
          </a:stretch>
        </p:blipFill>
        <p:spPr bwMode="auto">
          <a:xfrm>
            <a:off x="1447800" y="228600"/>
            <a:ext cx="2181225" cy="485775"/>
          </a:xfrm>
          <a:prstGeom prst="rect">
            <a:avLst/>
          </a:prstGeom>
          <a:noFill/>
          <a:ln w="9525">
            <a:noFill/>
            <a:miter lim="800000"/>
            <a:headEnd/>
            <a:tailEnd/>
          </a:ln>
        </p:spPr>
      </p:pic>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DDC2586A-B7D9-4634-8C35-E290E7746914}" type="datetime1">
              <a:rPr lang="en-US"/>
              <a:pPr>
                <a:defRPr/>
              </a:pPr>
              <a:t>7/9/2012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FB153BB-8930-4415-A41A-DC2B513393CF}"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1" descr="meritor logo.jpg"/>
          <p:cNvPicPr>
            <a:picLocks noChangeAspect="1"/>
          </p:cNvPicPr>
          <p:nvPr userDrawn="1"/>
        </p:nvPicPr>
        <p:blipFill>
          <a:blip r:embed="rId2" cstate="print"/>
          <a:srcRect/>
          <a:stretch>
            <a:fillRect/>
          </a:stretch>
        </p:blipFill>
        <p:spPr bwMode="auto">
          <a:xfrm>
            <a:off x="1371600" y="228600"/>
            <a:ext cx="2181225" cy="485775"/>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5B858086-B664-4801-8B95-CC79BD12E20F}" type="datetime1">
              <a:rPr lang="en-US"/>
              <a:pPr>
                <a:defRPr/>
              </a:pPr>
              <a:t>7/9/2012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C900978-82FF-4391-ACA7-1B064231C6DE}"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906F30C5-D6D6-464B-8358-6D27D20A443E}" type="datetime1">
              <a:rPr lang="en-US"/>
              <a:pPr>
                <a:defRPr/>
              </a:pPr>
              <a:t>7/9/2012</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94225C8-AEED-428B-905E-28D9224549AA}"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9682B6D4-66ED-4484-96FD-C46D5056A7E2}" type="datetime1">
              <a:rPr lang="en-US"/>
              <a:pPr>
                <a:defRPr/>
              </a:pPr>
              <a:t>7/9/2012</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00BDA7E3-C1A6-4FF6-A929-ED893E574129}"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80896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80896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80896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0896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80896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0896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80896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80897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80897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80897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80897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80897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80897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80897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80897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80897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80897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80898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80898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80898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80898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80898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80898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80898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80898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80898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80898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80899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80899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80899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80899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80899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80899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80899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80899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80899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1073" name="Group 39"/>
            <p:cNvGrpSpPr>
              <a:grpSpLocks/>
            </p:cNvGrpSpPr>
            <p:nvPr userDrawn="1"/>
          </p:nvGrpSpPr>
          <p:grpSpPr bwMode="auto">
            <a:xfrm>
              <a:off x="0" y="1632"/>
              <a:ext cx="5758" cy="1858"/>
              <a:chOff x="0" y="1632"/>
              <a:chExt cx="5758" cy="1858"/>
            </a:xfrm>
          </p:grpSpPr>
          <p:sp>
            <p:nvSpPr>
              <p:cNvPr id="80900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80900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80900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900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0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fld id="{4C99D617-866A-4E42-9906-E8B31D02A41E}" type="datetime1">
              <a:rPr lang="en-US"/>
              <a:pPr>
                <a:defRPr/>
              </a:pPr>
              <a:t>7/9/2012</a:t>
            </a:fld>
            <a:endParaRPr lang="en-US"/>
          </a:p>
        </p:txBody>
      </p:sp>
      <p:sp>
        <p:nvSpPr>
          <p:cNvPr id="80900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80900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E6C60DA9-C3E3-411F-A440-74A384FCE86B}" type="slidenum">
              <a:rPr lang="en-US"/>
              <a:pPr>
                <a:defRPr/>
              </a:pPr>
              <a:t>‹#›</a:t>
            </a:fld>
            <a:endParaRPr lang="en-US"/>
          </a:p>
        </p:txBody>
      </p:sp>
      <p:grpSp>
        <p:nvGrpSpPr>
          <p:cNvPr id="1032" name="Group 47"/>
          <p:cNvGrpSpPr>
            <a:grpSpLocks/>
          </p:cNvGrpSpPr>
          <p:nvPr/>
        </p:nvGrpSpPr>
        <p:grpSpPr bwMode="auto">
          <a:xfrm>
            <a:off x="430213" y="276225"/>
            <a:ext cx="935037" cy="427038"/>
            <a:chOff x="173" y="208"/>
            <a:chExt cx="217" cy="99"/>
          </a:xfrm>
        </p:grpSpPr>
        <p:sp>
          <p:nvSpPr>
            <p:cNvPr id="809008" name="Oval 48"/>
            <p:cNvSpPr>
              <a:spLocks noChangeArrowheads="1"/>
            </p:cNvSpPr>
            <p:nvPr/>
          </p:nvSpPr>
          <p:spPr bwMode="auto">
            <a:xfrm>
              <a:off x="173" y="208"/>
              <a:ext cx="217" cy="99"/>
            </a:xfrm>
            <a:prstGeom prst="ellipse">
              <a:avLst/>
            </a:prstGeom>
            <a:solidFill>
              <a:srgbClr val="FFFFFF"/>
            </a:solidFill>
            <a:ln w="28575">
              <a:solidFill>
                <a:srgbClr val="FF0000"/>
              </a:solidFill>
              <a:round/>
              <a:headEnd/>
              <a:tailEnd/>
            </a:ln>
          </p:spPr>
          <p:txBody>
            <a:bodyPr/>
            <a:lstStyle/>
            <a:p>
              <a:pPr>
                <a:defRPr/>
              </a:pPr>
              <a:endParaRPr lang="en-US"/>
            </a:p>
          </p:txBody>
        </p:sp>
        <p:sp>
          <p:nvSpPr>
            <p:cNvPr id="809009" name="Oval 49"/>
            <p:cNvSpPr>
              <a:spLocks noChangeArrowheads="1"/>
            </p:cNvSpPr>
            <p:nvPr/>
          </p:nvSpPr>
          <p:spPr bwMode="auto">
            <a:xfrm>
              <a:off x="176" y="211"/>
              <a:ext cx="211" cy="93"/>
            </a:xfrm>
            <a:prstGeom prst="ellipse">
              <a:avLst/>
            </a:prstGeom>
            <a:solidFill>
              <a:srgbClr val="FFFFFF"/>
            </a:solidFill>
            <a:ln w="28575">
              <a:solidFill>
                <a:srgbClr val="000000"/>
              </a:solidFill>
              <a:round/>
              <a:headEnd/>
              <a:tailEnd/>
            </a:ln>
          </p:spPr>
          <p:txBody>
            <a:bodyPr/>
            <a:lstStyle/>
            <a:p>
              <a:pPr>
                <a:defRPr/>
              </a:pPr>
              <a:endParaRPr lang="en-US"/>
            </a:p>
          </p:txBody>
        </p:sp>
      </p:grpSp>
      <p:pic>
        <p:nvPicPr>
          <p:cNvPr id="1033" name="Picture 50" descr="PSI Logo"/>
          <p:cNvPicPr>
            <a:picLocks noChangeAspect="1" noChangeArrowheads="1"/>
          </p:cNvPicPr>
          <p:nvPr/>
        </p:nvPicPr>
        <p:blipFill>
          <a:blip r:embed="rId14" cstate="print"/>
          <a:srcRect/>
          <a:stretch>
            <a:fillRect/>
          </a:stretch>
        </p:blipFill>
        <p:spPr bwMode="auto">
          <a:xfrm>
            <a:off x="596900" y="379413"/>
            <a:ext cx="639763" cy="238125"/>
          </a:xfrm>
          <a:prstGeom prst="rect">
            <a:avLst/>
          </a:prstGeom>
          <a:noFill/>
          <a:ln w="9525">
            <a:noFill/>
            <a:miter lim="800000"/>
            <a:headEnd/>
            <a:tailEnd/>
          </a:ln>
        </p:spPr>
      </p:pic>
      <p:pic>
        <p:nvPicPr>
          <p:cNvPr id="1034" name="Picture 51" descr="2006 ArvinMeritor copy"/>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473200" y="354013"/>
            <a:ext cx="1443038" cy="2746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57" r:id="rId1"/>
    <p:sldLayoutId id="2147483858" r:id="rId2"/>
    <p:sldLayoutId id="2147483845" r:id="rId3"/>
    <p:sldLayoutId id="2147483846" r:id="rId4"/>
    <p:sldLayoutId id="2147483847" r:id="rId5"/>
    <p:sldLayoutId id="2147483859" r:id="rId6"/>
    <p:sldLayoutId id="2147483860" r:id="rId7"/>
    <p:sldLayoutId id="2147483848" r:id="rId8"/>
    <p:sldLayoutId id="2147483849" r:id="rId9"/>
    <p:sldLayoutId id="2147483850" r:id="rId10"/>
    <p:sldLayoutId id="2147483851" r:id="rId11"/>
    <p:sldLayoutId id="2147483861" r:id="rId12"/>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6413"/>
            <a:chOff x="0" y="0"/>
            <a:chExt cx="5760" cy="4319"/>
          </a:xfrm>
        </p:grpSpPr>
        <p:sp>
          <p:nvSpPr>
            <p:cNvPr id="84685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84685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84685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4685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84685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4685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84685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84685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84685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84686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84686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84686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84686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84686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84686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84686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84686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84686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84686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84687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84687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84687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84687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84687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84687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84687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84687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84687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84687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84688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84688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84688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84688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84688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84688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84688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2097" name="Group 39"/>
            <p:cNvGrpSpPr>
              <a:grpSpLocks/>
            </p:cNvGrpSpPr>
            <p:nvPr userDrawn="1"/>
          </p:nvGrpSpPr>
          <p:grpSpPr bwMode="auto">
            <a:xfrm>
              <a:off x="0" y="1632"/>
              <a:ext cx="5758" cy="1858"/>
              <a:chOff x="0" y="1632"/>
              <a:chExt cx="5758" cy="1858"/>
            </a:xfrm>
          </p:grpSpPr>
          <p:sp>
            <p:nvSpPr>
              <p:cNvPr id="84688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84688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84689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689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689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fld id="{CEB3442A-8926-4B89-8D0C-71D5DDD7665D}" type="datetime1">
              <a:rPr lang="en-US"/>
              <a:pPr>
                <a:defRPr/>
              </a:pPr>
              <a:t>7/9/2012</a:t>
            </a:fld>
            <a:endParaRPr lang="en-US"/>
          </a:p>
        </p:txBody>
      </p:sp>
      <p:sp>
        <p:nvSpPr>
          <p:cNvPr id="84689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84689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BBC42F78-B281-4537-900E-1EB4F0B91EE3}" type="slidenum">
              <a:rPr lang="en-US"/>
              <a:pPr>
                <a:defRPr/>
              </a:pPr>
              <a:t>‹#›</a:t>
            </a:fld>
            <a:endParaRPr lang="en-US"/>
          </a:p>
        </p:txBody>
      </p:sp>
      <p:grpSp>
        <p:nvGrpSpPr>
          <p:cNvPr id="2056" name="Group 47"/>
          <p:cNvGrpSpPr>
            <a:grpSpLocks/>
          </p:cNvGrpSpPr>
          <p:nvPr/>
        </p:nvGrpSpPr>
        <p:grpSpPr bwMode="auto">
          <a:xfrm>
            <a:off x="430213" y="276225"/>
            <a:ext cx="935037" cy="427038"/>
            <a:chOff x="173" y="208"/>
            <a:chExt cx="217" cy="99"/>
          </a:xfrm>
        </p:grpSpPr>
        <p:sp>
          <p:nvSpPr>
            <p:cNvPr id="846896" name="Oval 48"/>
            <p:cNvSpPr>
              <a:spLocks noChangeArrowheads="1"/>
            </p:cNvSpPr>
            <p:nvPr/>
          </p:nvSpPr>
          <p:spPr bwMode="auto">
            <a:xfrm>
              <a:off x="173" y="208"/>
              <a:ext cx="217" cy="99"/>
            </a:xfrm>
            <a:prstGeom prst="ellipse">
              <a:avLst/>
            </a:prstGeom>
            <a:solidFill>
              <a:srgbClr val="FFFFFF"/>
            </a:solidFill>
            <a:ln w="28575">
              <a:solidFill>
                <a:srgbClr val="FF0000"/>
              </a:solidFill>
              <a:round/>
              <a:headEnd/>
              <a:tailEnd/>
            </a:ln>
          </p:spPr>
          <p:txBody>
            <a:bodyPr/>
            <a:lstStyle/>
            <a:p>
              <a:pPr>
                <a:defRPr/>
              </a:pPr>
              <a:endParaRPr lang="en-US"/>
            </a:p>
          </p:txBody>
        </p:sp>
        <p:sp>
          <p:nvSpPr>
            <p:cNvPr id="846897" name="Oval 49"/>
            <p:cNvSpPr>
              <a:spLocks noChangeArrowheads="1"/>
            </p:cNvSpPr>
            <p:nvPr/>
          </p:nvSpPr>
          <p:spPr bwMode="auto">
            <a:xfrm>
              <a:off x="176" y="211"/>
              <a:ext cx="211" cy="93"/>
            </a:xfrm>
            <a:prstGeom prst="ellipse">
              <a:avLst/>
            </a:prstGeom>
            <a:solidFill>
              <a:srgbClr val="FFFFFF"/>
            </a:solidFill>
            <a:ln w="28575">
              <a:solidFill>
                <a:srgbClr val="000000"/>
              </a:solidFill>
              <a:round/>
              <a:headEnd/>
              <a:tailEnd/>
            </a:ln>
          </p:spPr>
          <p:txBody>
            <a:bodyPr/>
            <a:lstStyle/>
            <a:p>
              <a:pPr>
                <a:defRPr/>
              </a:pPr>
              <a:endParaRPr lang="en-US"/>
            </a:p>
          </p:txBody>
        </p:sp>
      </p:grpSp>
      <p:pic>
        <p:nvPicPr>
          <p:cNvPr id="2057" name="Picture 50" descr="PSI Logo"/>
          <p:cNvPicPr>
            <a:picLocks noChangeAspect="1" noChangeArrowheads="1"/>
          </p:cNvPicPr>
          <p:nvPr/>
        </p:nvPicPr>
        <p:blipFill>
          <a:blip r:embed="rId13" cstate="print"/>
          <a:srcRect/>
          <a:stretch>
            <a:fillRect/>
          </a:stretch>
        </p:blipFill>
        <p:spPr bwMode="auto">
          <a:xfrm>
            <a:off x="596900" y="379413"/>
            <a:ext cx="639763" cy="238125"/>
          </a:xfrm>
          <a:prstGeom prst="rect">
            <a:avLst/>
          </a:prstGeom>
          <a:noFill/>
          <a:ln w="9525">
            <a:noFill/>
            <a:miter lim="800000"/>
            <a:headEnd/>
            <a:tailEnd/>
          </a:ln>
        </p:spPr>
      </p:pic>
      <p:pic>
        <p:nvPicPr>
          <p:cNvPr id="2058" name="Picture 51" descr="2006 ArvinMeritor copy"/>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473200" y="354013"/>
            <a:ext cx="1443038" cy="2746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52" r:id="rId7"/>
    <p:sldLayoutId id="2147483853" r:id="rId8"/>
    <p:sldLayoutId id="2147483854" r:id="rId9"/>
    <p:sldLayoutId id="2147483855" r:id="rId10"/>
    <p:sldLayoutId id="2147483856" r:id="rId11"/>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video" Target="file:///C:\Documents%20and%20Settings\Al%20Cohn\My%20Documents\MTIS%20Master%20Presentation%20august%202006\MOV01231.MPG" TargetMode="External"/><Relationship Id="rId7" Type="http://schemas.openxmlformats.org/officeDocument/2006/relationships/image" Target="../media/image26.jpeg"/><Relationship Id="rId2" Type="http://schemas.openxmlformats.org/officeDocument/2006/relationships/video" Target="file:///C:\Documents%20and%20Settings\Al%20Cohn\My%20Documents\MTIS%20Master%20Presentation%20august%202006\Videos\MOV01234.MPG" TargetMode="External"/><Relationship Id="rId1" Type="http://schemas.openxmlformats.org/officeDocument/2006/relationships/video" Target="file:///C:\Documents%20and%20Settings\Al%20Cohn\My%20Documents\MTIS%20Master%20Presentation%20august%202006\MOV01241.MPG" TargetMode="External"/><Relationship Id="rId6" Type="http://schemas.openxmlformats.org/officeDocument/2006/relationships/image" Target="../media/image25.jpeg"/><Relationship Id="rId5" Type="http://schemas.openxmlformats.org/officeDocument/2006/relationships/slideLayout" Target="../slideLayouts/slideLayout12.xml"/><Relationship Id="rId4" Type="http://schemas.openxmlformats.org/officeDocument/2006/relationships/video" Target="file:///C:\Documents%20and%20Settings\Al%20Cohn\My%20Documents\MTIS%20Master%20Presentation%20august%202006\MOV01232.MPG" TargetMode="External"/><Relationship Id="rId9"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file:///C:\Documents%20and%20Settings\Al%20Cohn\My%20Documents\MTIS%20Master%20Presentation%20august%202006\ThermALERT%2090%20second%20video%20may%2007.wm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p:cNvSpPr>
            <a:spLocks noGrp="1" noChangeArrowheads="1"/>
          </p:cNvSpPr>
          <p:nvPr>
            <p:ph type="sldNum" sz="quarter" idx="12"/>
          </p:nvPr>
        </p:nvSpPr>
        <p:spPr/>
        <p:txBody>
          <a:bodyPr/>
          <a:lstStyle/>
          <a:p>
            <a:pPr>
              <a:defRPr/>
            </a:pPr>
            <a:fld id="{4B031089-ECAD-4D08-B56C-CEE4CA2CC6AD}" type="slidenum">
              <a:rPr lang="en-US"/>
              <a:pPr>
                <a:defRPr/>
              </a:pPr>
              <a:t>1</a:t>
            </a:fld>
            <a:endParaRPr lang="en-US"/>
          </a:p>
        </p:txBody>
      </p:sp>
      <p:sp>
        <p:nvSpPr>
          <p:cNvPr id="848900" name="Rectangle 4"/>
          <p:cNvSpPr>
            <a:spLocks noGrp="1" noChangeArrowheads="1"/>
          </p:cNvSpPr>
          <p:nvPr>
            <p:ph type="ctrTitle"/>
          </p:nvPr>
        </p:nvSpPr>
        <p:spPr>
          <a:xfrm>
            <a:off x="457200" y="1524000"/>
            <a:ext cx="8229600" cy="1828800"/>
          </a:xfrm>
        </p:spPr>
        <p:txBody>
          <a:bodyPr/>
          <a:lstStyle/>
          <a:p>
            <a:pPr eaLnBrk="1" hangingPunct="1">
              <a:defRPr/>
            </a:pPr>
            <a:r>
              <a:rPr lang="en-US" sz="4000" dirty="0" smtClean="0">
                <a:solidFill>
                  <a:schemeClr val="tx1"/>
                </a:solidFill>
                <a:latin typeface="Times New Roman" charset="0"/>
              </a:rPr>
              <a:t>Pressure Systems International – (PSI) </a:t>
            </a:r>
            <a:br>
              <a:rPr lang="en-US" sz="4000" dirty="0" smtClean="0">
                <a:solidFill>
                  <a:schemeClr val="tx1"/>
                </a:solidFill>
                <a:latin typeface="Times New Roman" charset="0"/>
              </a:rPr>
            </a:br>
            <a:r>
              <a:rPr lang="en-US" sz="4000" dirty="0" smtClean="0">
                <a:solidFill>
                  <a:schemeClr val="tx1"/>
                </a:solidFill>
                <a:latin typeface="Times New Roman" charset="0"/>
              </a:rPr>
              <a:t>San Antonio, </a:t>
            </a:r>
            <a:r>
              <a:rPr lang="en-US" sz="4000" dirty="0" smtClean="0">
                <a:solidFill>
                  <a:schemeClr val="tx1"/>
                </a:solidFill>
                <a:latin typeface="Times New Roman" charset="0"/>
              </a:rPr>
              <a:t>Texas   </a:t>
            </a:r>
            <a:br>
              <a:rPr lang="en-US" sz="4000" dirty="0" smtClean="0">
                <a:solidFill>
                  <a:schemeClr val="tx1"/>
                </a:solidFill>
                <a:latin typeface="Times New Roman" charset="0"/>
              </a:rPr>
            </a:br>
            <a:r>
              <a:rPr lang="en-US" sz="4000" dirty="0" smtClean="0">
                <a:solidFill>
                  <a:schemeClr val="tx1"/>
                </a:solidFill>
                <a:latin typeface="Times New Roman" charset="0"/>
              </a:rPr>
              <a:t>                    </a:t>
            </a:r>
            <a:r>
              <a:rPr lang="en-US" sz="4000" dirty="0" smtClean="0">
                <a:solidFill>
                  <a:schemeClr val="tx1"/>
                </a:solidFill>
                <a:latin typeface="Times New Roman" charset="0"/>
              </a:rPr>
              <a:t/>
            </a:r>
            <a:br>
              <a:rPr lang="en-US" sz="4000" dirty="0" smtClean="0">
                <a:solidFill>
                  <a:schemeClr val="tx1"/>
                </a:solidFill>
                <a:latin typeface="Times New Roman" charset="0"/>
              </a:rPr>
            </a:br>
            <a:r>
              <a:rPr lang="en-US" sz="4000" dirty="0" smtClean="0">
                <a:solidFill>
                  <a:schemeClr val="tx1"/>
                </a:solidFill>
                <a:latin typeface="Times New Roman" charset="0"/>
              </a:rPr>
              <a:t> “</a:t>
            </a:r>
            <a:r>
              <a:rPr lang="en-US" sz="4000" dirty="0" smtClean="0">
                <a:solidFill>
                  <a:schemeClr val="tx1"/>
                </a:solidFill>
                <a:latin typeface="Times New Roman" charset="0"/>
              </a:rPr>
              <a:t>Automatic Tire Inflation System      for Military Trailers”</a:t>
            </a:r>
            <a:endParaRPr lang="en-US" sz="3600" b="1" dirty="0" smtClean="0">
              <a:solidFill>
                <a:schemeClr val="tx1"/>
              </a:solidFill>
              <a:latin typeface="Times New Roman" charset="0"/>
            </a:endParaRPr>
          </a:p>
        </p:txBody>
      </p:sp>
      <p:sp>
        <p:nvSpPr>
          <p:cNvPr id="14340" name="Rectangle 7"/>
          <p:cNvSpPr>
            <a:spLocks noChangeArrowheads="1"/>
          </p:cNvSpPr>
          <p:nvPr/>
        </p:nvSpPr>
        <p:spPr bwMode="auto">
          <a:xfrm>
            <a:off x="0" y="6057900"/>
            <a:ext cx="9144000" cy="800100"/>
          </a:xfrm>
          <a:prstGeom prst="rect">
            <a:avLst/>
          </a:prstGeom>
          <a:noFill/>
          <a:ln w="38100" algn="ctr">
            <a:noFill/>
            <a:miter lim="800000"/>
            <a:headEnd/>
            <a:tailEnd/>
          </a:ln>
        </p:spPr>
        <p:txBody>
          <a:bodyPr>
            <a:spAutoFit/>
          </a:bodyPr>
          <a:lstStyle/>
          <a:p>
            <a:pPr>
              <a:spcBef>
                <a:spcPct val="50000"/>
              </a:spcBef>
            </a:pPr>
            <a:r>
              <a:rPr lang="en-US" sz="1400"/>
              <a:t>P.S.I.'s ATIS is covered by one or more of the following U.S. Patents: 5,287,906; 5,584,949; 5,767,398; 5,769,979; 6,131,631; 6,698,482; 5,377,736; 5,538,062; 5,868,881; 6,269,691; 6,435,238; 6,892,778</a:t>
            </a:r>
          </a:p>
          <a:p>
            <a:pPr>
              <a:spcBef>
                <a:spcPct val="50000"/>
              </a:spcBef>
            </a:pPr>
            <a:endParaRPr lang="en-US" sz="1200"/>
          </a:p>
        </p:txBody>
      </p:sp>
      <p:pic>
        <p:nvPicPr>
          <p:cNvPr id="14341" name="Picture 4" descr="meritor logo.jpg"/>
          <p:cNvPicPr>
            <a:picLocks noChangeAspect="1"/>
          </p:cNvPicPr>
          <p:nvPr/>
        </p:nvPicPr>
        <p:blipFill>
          <a:blip r:embed="rId2" cstate="print"/>
          <a:srcRect/>
          <a:stretch>
            <a:fillRect/>
          </a:stretch>
        </p:blipFill>
        <p:spPr bwMode="auto">
          <a:xfrm>
            <a:off x="1371600" y="152400"/>
            <a:ext cx="2181225" cy="485775"/>
          </a:xfrm>
          <a:prstGeom prst="rect">
            <a:avLst/>
          </a:prstGeom>
          <a:noFill/>
          <a:ln w="9525">
            <a:noFill/>
            <a:miter lim="800000"/>
            <a:headEnd/>
            <a:tailEnd/>
          </a:ln>
        </p:spPr>
      </p:pic>
      <p:sp>
        <p:nvSpPr>
          <p:cNvPr id="14342" name="TextBox 5"/>
          <p:cNvSpPr txBox="1">
            <a:spLocks noChangeArrowheads="1"/>
          </p:cNvSpPr>
          <p:nvPr/>
        </p:nvSpPr>
        <p:spPr bwMode="auto">
          <a:xfrm>
            <a:off x="381000" y="4953000"/>
            <a:ext cx="6705600" cy="923330"/>
          </a:xfrm>
          <a:prstGeom prst="rect">
            <a:avLst/>
          </a:prstGeom>
          <a:noFill/>
          <a:ln w="9525">
            <a:noFill/>
            <a:miter lim="800000"/>
            <a:headEnd/>
            <a:tailEnd/>
          </a:ln>
        </p:spPr>
        <p:txBody>
          <a:bodyPr>
            <a:spAutoFit/>
          </a:bodyPr>
          <a:lstStyle/>
          <a:p>
            <a:r>
              <a:rPr lang="en-US" b="1" dirty="0" smtClean="0"/>
              <a:t>Al </a:t>
            </a:r>
            <a:r>
              <a:rPr lang="en-US" b="1" dirty="0"/>
              <a:t>Cohn, Director New Market Development &amp; Eng Support</a:t>
            </a:r>
          </a:p>
          <a:p>
            <a:r>
              <a:rPr lang="en-US" b="1" dirty="0" smtClean="0"/>
              <a:t>Pressure Systems International (PSI)</a:t>
            </a:r>
          </a:p>
          <a:p>
            <a:r>
              <a:rPr lang="en-US" b="1" dirty="0" smtClean="0"/>
              <a:t>July </a:t>
            </a:r>
            <a:r>
              <a:rPr lang="en-US" b="1" dirty="0" smtClean="0"/>
              <a:t>2012</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62E6078C-FF6E-4C8C-BAEE-3DE4082B2DD4}" type="slidenum">
              <a:rPr lang="en-US"/>
              <a:pPr>
                <a:defRPr/>
              </a:pPr>
              <a:t>10</a:t>
            </a:fld>
            <a:endParaRPr lang="en-US"/>
          </a:p>
        </p:txBody>
      </p:sp>
      <p:sp>
        <p:nvSpPr>
          <p:cNvPr id="283654" name="Rectangle 6"/>
          <p:cNvSpPr>
            <a:spLocks noGrp="1" noChangeArrowheads="1"/>
          </p:cNvSpPr>
          <p:nvPr>
            <p:ph type="title"/>
          </p:nvPr>
        </p:nvSpPr>
        <p:spPr>
          <a:xfrm>
            <a:off x="1676400" y="609600"/>
            <a:ext cx="7467600" cy="1219200"/>
          </a:xfrm>
          <a:effectLst>
            <a:outerShdw dist="35921" dir="2700000" algn="ctr" rotWithShape="0">
              <a:srgbClr val="FF0000"/>
            </a:outerShdw>
          </a:effectLst>
        </p:spPr>
        <p:txBody>
          <a:bodyPr/>
          <a:lstStyle/>
          <a:p>
            <a:pPr eaLnBrk="1" hangingPunct="1">
              <a:defRPr/>
            </a:pPr>
            <a:r>
              <a:rPr lang="en-US" sz="4000" i="1" smtClean="0">
                <a:latin typeface="Times New Roman" charset="0"/>
              </a:rPr>
              <a:t>Meritor Tire Inflation System by PSI</a:t>
            </a:r>
          </a:p>
        </p:txBody>
      </p:sp>
      <p:pic>
        <p:nvPicPr>
          <p:cNvPr id="23556" name="Picture 8"/>
          <p:cNvPicPr>
            <a:picLocks noChangeAspect="1" noChangeArrowheads="1"/>
          </p:cNvPicPr>
          <p:nvPr/>
        </p:nvPicPr>
        <p:blipFill>
          <a:blip r:embed="rId3" cstate="print"/>
          <a:srcRect r="18" b="27"/>
          <a:stretch>
            <a:fillRect/>
          </a:stretch>
        </p:blipFill>
        <p:spPr bwMode="auto">
          <a:xfrm>
            <a:off x="1905000" y="1917700"/>
            <a:ext cx="7118350" cy="4711700"/>
          </a:xfrm>
          <a:prstGeom prst="rect">
            <a:avLst/>
          </a:prstGeom>
          <a:noFill/>
          <a:ln w="57150">
            <a:solidFill>
              <a:srgbClr val="000000"/>
            </a:solid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FFEC403C-6600-49F8-B610-20D77E70861B}" type="slidenum">
              <a:rPr lang="en-US"/>
              <a:pPr>
                <a:defRPr/>
              </a:pPr>
              <a:t>11</a:t>
            </a:fld>
            <a:endParaRPr lang="en-US"/>
          </a:p>
        </p:txBody>
      </p:sp>
      <p:sp>
        <p:nvSpPr>
          <p:cNvPr id="576514" name="Rectangle 2"/>
          <p:cNvSpPr>
            <a:spLocks noGrp="1" noChangeArrowheads="1"/>
          </p:cNvSpPr>
          <p:nvPr>
            <p:ph type="title"/>
          </p:nvPr>
        </p:nvSpPr>
        <p:spPr>
          <a:xfrm>
            <a:off x="2025650" y="658813"/>
            <a:ext cx="6999288" cy="788987"/>
          </a:xfrm>
          <a:effectLst>
            <a:outerShdw dist="45791" dir="2021404" algn="ctr" rotWithShape="0">
              <a:srgbClr val="FF0000"/>
            </a:outerShdw>
          </a:effectLst>
        </p:spPr>
        <p:txBody>
          <a:bodyPr/>
          <a:lstStyle/>
          <a:p>
            <a:pPr eaLnBrk="1" hangingPunct="1">
              <a:defRPr/>
            </a:pPr>
            <a:r>
              <a:rPr lang="en-US" sz="3600" i="1" smtClean="0">
                <a:latin typeface="Times New Roman" charset="0"/>
              </a:rPr>
              <a:t>Pressure protection valve …</a:t>
            </a:r>
          </a:p>
        </p:txBody>
      </p:sp>
      <p:pic>
        <p:nvPicPr>
          <p:cNvPr id="24580" name="Picture 3" descr="PPV 1"/>
          <p:cNvPicPr>
            <a:picLocks noChangeAspect="1" noChangeArrowheads="1"/>
          </p:cNvPicPr>
          <p:nvPr/>
        </p:nvPicPr>
        <p:blipFill>
          <a:blip r:embed="rId3" cstate="print"/>
          <a:srcRect/>
          <a:stretch>
            <a:fillRect/>
          </a:stretch>
        </p:blipFill>
        <p:spPr bwMode="auto">
          <a:xfrm>
            <a:off x="3067050" y="3429000"/>
            <a:ext cx="4781550" cy="3054350"/>
          </a:xfrm>
          <a:prstGeom prst="rect">
            <a:avLst/>
          </a:prstGeom>
          <a:noFill/>
          <a:ln w="57150">
            <a:solidFill>
              <a:srgbClr val="FF0000"/>
            </a:solidFill>
            <a:miter lim="800000"/>
            <a:headEnd/>
            <a:tailEnd/>
          </a:ln>
        </p:spPr>
      </p:pic>
      <p:sp>
        <p:nvSpPr>
          <p:cNvPr id="24581" name="Line 4"/>
          <p:cNvSpPr>
            <a:spLocks noChangeShapeType="1"/>
          </p:cNvSpPr>
          <p:nvPr/>
        </p:nvSpPr>
        <p:spPr bwMode="auto">
          <a:xfrm flipH="1">
            <a:off x="5321300" y="3657600"/>
            <a:ext cx="2146300" cy="1038225"/>
          </a:xfrm>
          <a:prstGeom prst="line">
            <a:avLst/>
          </a:prstGeom>
          <a:noFill/>
          <a:ln w="57150">
            <a:solidFill>
              <a:srgbClr val="FF0000"/>
            </a:solidFill>
            <a:round/>
            <a:headEnd/>
            <a:tailEnd type="triangle" w="med" len="med"/>
          </a:ln>
        </p:spPr>
        <p:txBody>
          <a:bodyPr/>
          <a:lstStyle/>
          <a:p>
            <a:endParaRPr lang="en-US"/>
          </a:p>
        </p:txBody>
      </p:sp>
      <p:sp>
        <p:nvSpPr>
          <p:cNvPr id="24582" name="Text Box 5"/>
          <p:cNvSpPr txBox="1">
            <a:spLocks noChangeArrowheads="1"/>
          </p:cNvSpPr>
          <p:nvPr/>
        </p:nvSpPr>
        <p:spPr bwMode="auto">
          <a:xfrm>
            <a:off x="2362200" y="1508125"/>
            <a:ext cx="6248400" cy="1616075"/>
          </a:xfrm>
          <a:prstGeom prst="rect">
            <a:avLst/>
          </a:prstGeom>
          <a:noFill/>
          <a:ln w="9525">
            <a:noFill/>
            <a:miter lim="800000"/>
            <a:headEnd/>
            <a:tailEnd/>
          </a:ln>
        </p:spPr>
        <p:txBody>
          <a:bodyPr>
            <a:spAutoFit/>
          </a:bodyPr>
          <a:lstStyle/>
          <a:p>
            <a:pPr algn="ctr" eaLnBrk="1" hangingPunct="1">
              <a:spcBef>
                <a:spcPct val="50000"/>
              </a:spcBef>
            </a:pPr>
            <a:r>
              <a:rPr lang="en-US" sz="2000"/>
              <a:t>The MTIS includes a pressure protection valve that protects the air required for proper brake function. It only allows air compressed above 70 psi (4.8 Bar) to be used for tire pressure maintenance and if the pressure falls below that point no air can be diverted. </a:t>
            </a:r>
          </a:p>
        </p:txBody>
      </p:sp>
    </p:spTree>
  </p:cSld>
  <p:clrMapOvr>
    <a:masterClrMapping/>
  </p:clrMapOvr>
  <p:transition advClick="0" advTm="36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pPr>
              <a:defRPr/>
            </a:pPr>
            <a:fld id="{B923F57C-3FEA-4554-A8A5-23E2DD9FC83F}" type="slidenum">
              <a:rPr lang="en-US"/>
              <a:pPr>
                <a:defRPr/>
              </a:pPr>
              <a:t>12</a:t>
            </a:fld>
            <a:endParaRPr lang="en-US"/>
          </a:p>
        </p:txBody>
      </p:sp>
      <p:pic>
        <p:nvPicPr>
          <p:cNvPr id="25603" name="Object 2"/>
          <p:cNvPicPr>
            <a:picLocks noChangeAspect="1" noChangeArrowheads="1"/>
          </p:cNvPicPr>
          <p:nvPr/>
        </p:nvPicPr>
        <p:blipFill>
          <a:blip r:embed="rId3" cstate="print"/>
          <a:srcRect/>
          <a:stretch>
            <a:fillRect/>
          </a:stretch>
        </p:blipFill>
        <p:spPr bwMode="auto">
          <a:xfrm>
            <a:off x="1981200" y="1676400"/>
            <a:ext cx="6781800" cy="4448175"/>
          </a:xfrm>
          <a:prstGeom prst="rect">
            <a:avLst/>
          </a:prstGeom>
          <a:solidFill>
            <a:srgbClr val="FF0000"/>
          </a:solidFill>
          <a:ln w="57150">
            <a:solidFill>
              <a:srgbClr val="000000"/>
            </a:solidFill>
            <a:miter lim="800000"/>
            <a:headEnd type="none" w="sm" len="sm"/>
            <a:tailEnd type="none" w="sm" len="sm"/>
          </a:ln>
        </p:spPr>
      </p:pic>
      <p:sp>
        <p:nvSpPr>
          <p:cNvPr id="284675" name="Rectangle 3"/>
          <p:cNvSpPr>
            <a:spLocks noGrp="1" noChangeArrowheads="1"/>
          </p:cNvSpPr>
          <p:nvPr>
            <p:ph type="title"/>
          </p:nvPr>
        </p:nvSpPr>
        <p:spPr>
          <a:xfrm>
            <a:off x="2971800" y="304800"/>
            <a:ext cx="6172200" cy="781050"/>
          </a:xfrm>
          <a:effectLst>
            <a:outerShdw dist="35921" dir="2700000" algn="ctr" rotWithShape="0">
              <a:srgbClr val="FF0000"/>
            </a:outerShdw>
          </a:effectLst>
        </p:spPr>
        <p:txBody>
          <a:bodyPr/>
          <a:lstStyle/>
          <a:p>
            <a:pPr eaLnBrk="1" hangingPunct="1">
              <a:defRPr/>
            </a:pPr>
            <a:r>
              <a:rPr lang="en-US" sz="4000" i="1" smtClean="0"/>
              <a:t>   </a:t>
            </a:r>
            <a:r>
              <a:rPr lang="en-US" sz="4000" i="1" smtClean="0">
                <a:latin typeface="Times New Roman" charset="0"/>
              </a:rPr>
              <a:t>Control Box                North America</a:t>
            </a:r>
          </a:p>
        </p:txBody>
      </p:sp>
      <p:sp>
        <p:nvSpPr>
          <p:cNvPr id="25605" name="Text Box 5"/>
          <p:cNvSpPr txBox="1">
            <a:spLocks noChangeArrowheads="1"/>
          </p:cNvSpPr>
          <p:nvPr/>
        </p:nvSpPr>
        <p:spPr bwMode="auto">
          <a:xfrm>
            <a:off x="0" y="685800"/>
            <a:ext cx="1524000" cy="1189038"/>
          </a:xfrm>
          <a:prstGeom prst="rect">
            <a:avLst/>
          </a:prstGeom>
          <a:noFill/>
          <a:ln w="9525">
            <a:noFill/>
            <a:miter lim="800000"/>
            <a:headEnd/>
            <a:tailEnd/>
          </a:ln>
        </p:spPr>
        <p:txBody>
          <a:bodyPr>
            <a:spAutoFit/>
          </a:bodyPr>
          <a:lstStyle/>
          <a:p>
            <a:endParaRPr lang="en-US" sz="7200">
              <a:latin typeface="Tahoma" charset="0"/>
            </a:endParaRPr>
          </a:p>
        </p:txBody>
      </p:sp>
      <p:sp>
        <p:nvSpPr>
          <p:cNvPr id="25606" name="Text Box 6"/>
          <p:cNvSpPr txBox="1">
            <a:spLocks noChangeArrowheads="1"/>
          </p:cNvSpPr>
          <p:nvPr/>
        </p:nvSpPr>
        <p:spPr bwMode="auto">
          <a:xfrm>
            <a:off x="457200" y="914400"/>
            <a:ext cx="762000" cy="366713"/>
          </a:xfrm>
          <a:prstGeom prst="rect">
            <a:avLst/>
          </a:prstGeom>
          <a:noFill/>
          <a:ln w="9525">
            <a:noFill/>
            <a:miter lim="800000"/>
            <a:headEnd/>
            <a:tailEnd/>
          </a:ln>
        </p:spPr>
        <p:txBody>
          <a:bodyPr>
            <a:spAutoFit/>
          </a:bodyPr>
          <a:lstStyle/>
          <a:p>
            <a:endParaRPr lang="en-US">
              <a:latin typeface="Tahoma" charset="0"/>
            </a:endParaRPr>
          </a:p>
        </p:txBody>
      </p:sp>
      <p:sp>
        <p:nvSpPr>
          <p:cNvPr id="284680" name="Text Box 8"/>
          <p:cNvSpPr txBox="1">
            <a:spLocks noChangeArrowheads="1"/>
          </p:cNvSpPr>
          <p:nvPr/>
        </p:nvSpPr>
        <p:spPr bwMode="auto">
          <a:xfrm>
            <a:off x="1635125" y="4953000"/>
            <a:ext cx="2022475" cy="366713"/>
          </a:xfrm>
          <a:prstGeom prst="rect">
            <a:avLst/>
          </a:prstGeom>
          <a:noFill/>
          <a:ln w="9525">
            <a:noFill/>
            <a:miter lim="800000"/>
            <a:headEnd/>
            <a:tailEnd/>
          </a:ln>
          <a:effectLst/>
        </p:spPr>
        <p:txBody>
          <a:bodyPr>
            <a:spAutoFit/>
          </a:bodyPr>
          <a:lstStyle/>
          <a:p>
            <a:pPr eaLnBrk="1" hangingPunct="1">
              <a:defRPr/>
            </a:pPr>
            <a:r>
              <a:rPr lang="en-US">
                <a:effectLst>
                  <a:outerShdw blurRad="38100" dist="38100" dir="2700000" algn="tl">
                    <a:srgbClr val="000000"/>
                  </a:outerShdw>
                </a:effectLst>
              </a:rPr>
              <a:t>On-Off Valve</a:t>
            </a:r>
          </a:p>
        </p:txBody>
      </p:sp>
      <p:sp>
        <p:nvSpPr>
          <p:cNvPr id="25608" name="AutoShape 9"/>
          <p:cNvSpPr>
            <a:spLocks noChangeArrowheads="1"/>
          </p:cNvSpPr>
          <p:nvPr/>
        </p:nvSpPr>
        <p:spPr bwMode="auto">
          <a:xfrm rot="-8079967">
            <a:off x="2191544" y="3977481"/>
            <a:ext cx="185738" cy="1222375"/>
          </a:xfrm>
          <a:prstGeom prst="downArrow">
            <a:avLst>
              <a:gd name="adj1" fmla="val 50000"/>
              <a:gd name="adj2" fmla="val 164529"/>
            </a:avLst>
          </a:prstGeom>
          <a:solidFill>
            <a:srgbClr val="FF0000"/>
          </a:solidFill>
          <a:ln w="12700">
            <a:solidFill>
              <a:srgbClr val="000000"/>
            </a:solidFill>
            <a:miter lim="800000"/>
            <a:headEnd type="none" w="sm" len="sm"/>
            <a:tailEnd type="none" w="sm" len="sm"/>
          </a:ln>
        </p:spPr>
        <p:txBody>
          <a:bodyPr wrap="none" anchor="ctr"/>
          <a:lstStyle/>
          <a:p>
            <a:endParaRPr lang="en-US"/>
          </a:p>
        </p:txBody>
      </p:sp>
      <p:sp>
        <p:nvSpPr>
          <p:cNvPr id="25609" name="AutoShape 10"/>
          <p:cNvSpPr>
            <a:spLocks noChangeArrowheads="1"/>
          </p:cNvSpPr>
          <p:nvPr/>
        </p:nvSpPr>
        <p:spPr bwMode="auto">
          <a:xfrm rot="3087253">
            <a:off x="2497137" y="5192713"/>
            <a:ext cx="180975" cy="1530350"/>
          </a:xfrm>
          <a:prstGeom prst="upArrow">
            <a:avLst>
              <a:gd name="adj1" fmla="val 50000"/>
              <a:gd name="adj2" fmla="val 211404"/>
            </a:avLst>
          </a:prstGeom>
          <a:solidFill>
            <a:srgbClr val="FF0000"/>
          </a:solidFill>
          <a:ln w="12700">
            <a:solidFill>
              <a:srgbClr val="000000"/>
            </a:solidFill>
            <a:miter lim="800000"/>
            <a:headEnd type="none" w="sm" len="sm"/>
            <a:tailEnd type="none" w="sm" len="sm"/>
          </a:ln>
        </p:spPr>
        <p:txBody>
          <a:bodyPr wrap="none" anchor="ctr"/>
          <a:lstStyle/>
          <a:p>
            <a:endParaRPr lang="en-US"/>
          </a:p>
        </p:txBody>
      </p:sp>
      <p:sp>
        <p:nvSpPr>
          <p:cNvPr id="25610" name="AutoShape 11"/>
          <p:cNvSpPr>
            <a:spLocks noChangeArrowheads="1"/>
          </p:cNvSpPr>
          <p:nvPr/>
        </p:nvSpPr>
        <p:spPr bwMode="auto">
          <a:xfrm>
            <a:off x="6126163" y="1600200"/>
            <a:ext cx="198437" cy="2089150"/>
          </a:xfrm>
          <a:prstGeom prst="downArrow">
            <a:avLst>
              <a:gd name="adj1" fmla="val 50000"/>
              <a:gd name="adj2" fmla="val 263201"/>
            </a:avLst>
          </a:prstGeom>
          <a:solidFill>
            <a:srgbClr val="FF0000"/>
          </a:solidFill>
          <a:ln w="12700">
            <a:solidFill>
              <a:srgbClr val="000000"/>
            </a:solidFill>
            <a:miter lim="800000"/>
            <a:headEnd type="none" w="sm" len="sm"/>
            <a:tailEnd type="none" w="sm" len="sm"/>
          </a:ln>
        </p:spPr>
        <p:txBody>
          <a:bodyPr wrap="none" anchor="ctr"/>
          <a:lstStyle/>
          <a:p>
            <a:endParaRPr lang="en-US"/>
          </a:p>
        </p:txBody>
      </p:sp>
      <p:sp>
        <p:nvSpPr>
          <p:cNvPr id="25611" name="AutoShape 12"/>
          <p:cNvSpPr>
            <a:spLocks noChangeArrowheads="1"/>
          </p:cNvSpPr>
          <p:nvPr/>
        </p:nvSpPr>
        <p:spPr bwMode="auto">
          <a:xfrm rot="-2415833">
            <a:off x="7239000" y="2514600"/>
            <a:ext cx="1487488" cy="236538"/>
          </a:xfrm>
          <a:prstGeom prst="leftArrow">
            <a:avLst>
              <a:gd name="adj1" fmla="val 50000"/>
              <a:gd name="adj2" fmla="val 157214"/>
            </a:avLst>
          </a:prstGeom>
          <a:solidFill>
            <a:srgbClr val="FF0000"/>
          </a:solidFill>
          <a:ln w="12700">
            <a:solidFill>
              <a:srgbClr val="000000"/>
            </a:solidFill>
            <a:miter lim="800000"/>
            <a:headEnd type="none" w="sm" len="sm"/>
            <a:tailEnd type="none" w="sm" len="sm"/>
          </a:ln>
        </p:spPr>
        <p:txBody>
          <a:bodyPr wrap="none" anchor="ctr"/>
          <a:lstStyle/>
          <a:p>
            <a:endParaRPr lang="en-US"/>
          </a:p>
        </p:txBody>
      </p:sp>
      <p:sp>
        <p:nvSpPr>
          <p:cNvPr id="25612" name="AutoShape 13"/>
          <p:cNvSpPr>
            <a:spLocks noChangeArrowheads="1"/>
          </p:cNvSpPr>
          <p:nvPr/>
        </p:nvSpPr>
        <p:spPr bwMode="auto">
          <a:xfrm rot="-1899832">
            <a:off x="8494713" y="3962400"/>
            <a:ext cx="192087" cy="1277938"/>
          </a:xfrm>
          <a:prstGeom prst="upArrow">
            <a:avLst>
              <a:gd name="adj1" fmla="val 50000"/>
              <a:gd name="adj2" fmla="val 166323"/>
            </a:avLst>
          </a:prstGeom>
          <a:solidFill>
            <a:srgbClr val="FF0000"/>
          </a:solidFill>
          <a:ln w="12700">
            <a:solidFill>
              <a:srgbClr val="000000"/>
            </a:solidFill>
            <a:miter lim="800000"/>
            <a:headEnd type="none" w="sm" len="sm"/>
            <a:tailEnd type="none" w="sm" len="sm"/>
          </a:ln>
        </p:spPr>
        <p:txBody>
          <a:bodyPr wrap="none" anchor="ctr"/>
          <a:lstStyle/>
          <a:p>
            <a:endParaRPr lang="en-US"/>
          </a:p>
        </p:txBody>
      </p:sp>
      <p:sp>
        <p:nvSpPr>
          <p:cNvPr id="25613" name="AutoShape 14"/>
          <p:cNvSpPr>
            <a:spLocks noChangeArrowheads="1"/>
          </p:cNvSpPr>
          <p:nvPr/>
        </p:nvSpPr>
        <p:spPr bwMode="auto">
          <a:xfrm>
            <a:off x="7505700" y="5029200"/>
            <a:ext cx="190500" cy="1293813"/>
          </a:xfrm>
          <a:prstGeom prst="upArrow">
            <a:avLst>
              <a:gd name="adj1" fmla="val 50000"/>
              <a:gd name="adj2" fmla="val 169792"/>
            </a:avLst>
          </a:prstGeom>
          <a:solidFill>
            <a:srgbClr val="FF0000"/>
          </a:solidFill>
          <a:ln w="12700">
            <a:solidFill>
              <a:srgbClr val="000000"/>
            </a:solidFill>
            <a:miter lim="800000"/>
            <a:headEnd type="none" w="sm" len="sm"/>
            <a:tailEnd type="none" w="sm" len="sm"/>
          </a:ln>
        </p:spPr>
        <p:txBody>
          <a:bodyPr wrap="none" anchor="ctr"/>
          <a:lstStyle/>
          <a:p>
            <a:pPr algn="ctr"/>
            <a:endParaRPr lang="en-US">
              <a:latin typeface="Tahoma" charset="0"/>
            </a:endParaRPr>
          </a:p>
        </p:txBody>
      </p:sp>
      <p:sp>
        <p:nvSpPr>
          <p:cNvPr id="284687" name="Text Box 15"/>
          <p:cNvSpPr txBox="1">
            <a:spLocks noChangeArrowheads="1"/>
          </p:cNvSpPr>
          <p:nvPr/>
        </p:nvSpPr>
        <p:spPr bwMode="auto">
          <a:xfrm>
            <a:off x="6858000" y="6338888"/>
            <a:ext cx="1981200" cy="366712"/>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000000"/>
                  </a:outerShdw>
                </a:effectLst>
                <a:latin typeface="Tahoma" charset="0"/>
              </a:rPr>
              <a:t>System Drain</a:t>
            </a:r>
          </a:p>
        </p:txBody>
      </p:sp>
      <p:sp>
        <p:nvSpPr>
          <p:cNvPr id="284688" name="Text Box 16"/>
          <p:cNvSpPr txBox="1">
            <a:spLocks noChangeArrowheads="1"/>
          </p:cNvSpPr>
          <p:nvPr/>
        </p:nvSpPr>
        <p:spPr bwMode="auto">
          <a:xfrm>
            <a:off x="8123238" y="5156200"/>
            <a:ext cx="1477962" cy="366713"/>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000000"/>
                  </a:outerShdw>
                </a:effectLst>
                <a:latin typeface="Tahoma" charset="0"/>
              </a:rPr>
              <a:t>To Axles</a:t>
            </a:r>
          </a:p>
        </p:txBody>
      </p:sp>
      <p:sp>
        <p:nvSpPr>
          <p:cNvPr id="284689" name="Text Box 17"/>
          <p:cNvSpPr txBox="1">
            <a:spLocks noChangeArrowheads="1"/>
          </p:cNvSpPr>
          <p:nvPr/>
        </p:nvSpPr>
        <p:spPr bwMode="auto">
          <a:xfrm>
            <a:off x="7162800" y="1219200"/>
            <a:ext cx="2133600" cy="366713"/>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000000"/>
                  </a:outerShdw>
                </a:effectLst>
                <a:latin typeface="Tahoma" charset="0"/>
              </a:rPr>
              <a:t>Electrical Line Port</a:t>
            </a:r>
          </a:p>
        </p:txBody>
      </p:sp>
      <p:sp>
        <p:nvSpPr>
          <p:cNvPr id="284690" name="Text Box 18"/>
          <p:cNvSpPr txBox="1">
            <a:spLocks noChangeArrowheads="1"/>
          </p:cNvSpPr>
          <p:nvPr/>
        </p:nvSpPr>
        <p:spPr bwMode="auto">
          <a:xfrm>
            <a:off x="5029200" y="1231900"/>
            <a:ext cx="1743075" cy="366713"/>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000000"/>
                  </a:outerShdw>
                </a:effectLst>
                <a:latin typeface="Tahoma" charset="0"/>
              </a:rPr>
              <a:t>Flow Switch</a:t>
            </a:r>
          </a:p>
        </p:txBody>
      </p:sp>
      <p:sp>
        <p:nvSpPr>
          <p:cNvPr id="284691" name="Text Box 19"/>
          <p:cNvSpPr txBox="1">
            <a:spLocks noChangeArrowheads="1"/>
          </p:cNvSpPr>
          <p:nvPr/>
        </p:nvSpPr>
        <p:spPr bwMode="auto">
          <a:xfrm>
            <a:off x="1447800" y="6438900"/>
            <a:ext cx="2413000" cy="366713"/>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000000"/>
                  </a:outerShdw>
                </a:effectLst>
                <a:latin typeface="Tahoma" charset="0"/>
              </a:rPr>
              <a:t>      Filter</a:t>
            </a:r>
          </a:p>
        </p:txBody>
      </p:sp>
      <p:sp>
        <p:nvSpPr>
          <p:cNvPr id="25619" name="AutoShape 20"/>
          <p:cNvSpPr>
            <a:spLocks noChangeArrowheads="1"/>
          </p:cNvSpPr>
          <p:nvPr/>
        </p:nvSpPr>
        <p:spPr bwMode="auto">
          <a:xfrm>
            <a:off x="5029200" y="5029200"/>
            <a:ext cx="207963" cy="1411288"/>
          </a:xfrm>
          <a:prstGeom prst="upArrow">
            <a:avLst>
              <a:gd name="adj1" fmla="val 50000"/>
              <a:gd name="adj2" fmla="val 169656"/>
            </a:avLst>
          </a:prstGeom>
          <a:solidFill>
            <a:srgbClr val="FF0000"/>
          </a:solidFill>
          <a:ln w="12700">
            <a:solidFill>
              <a:srgbClr val="000000"/>
            </a:solidFill>
            <a:miter lim="800000"/>
            <a:headEnd type="none" w="sm" len="sm"/>
            <a:tailEnd type="none" w="sm" len="sm"/>
          </a:ln>
        </p:spPr>
        <p:txBody>
          <a:bodyPr wrap="none" anchor="ctr"/>
          <a:lstStyle/>
          <a:p>
            <a:pPr algn="ctr" eaLnBrk="1" hangingPunct="1"/>
            <a:endParaRPr lang="en-US"/>
          </a:p>
        </p:txBody>
      </p:sp>
      <p:sp>
        <p:nvSpPr>
          <p:cNvPr id="284693" name="Text Box 21"/>
          <p:cNvSpPr txBox="1">
            <a:spLocks noChangeArrowheads="1"/>
          </p:cNvSpPr>
          <p:nvPr/>
        </p:nvSpPr>
        <p:spPr bwMode="auto">
          <a:xfrm>
            <a:off x="4114800" y="6415088"/>
            <a:ext cx="2301875" cy="366712"/>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000000"/>
                  </a:outerShdw>
                </a:effectLst>
                <a:latin typeface="Tahoma" charset="0"/>
              </a:rPr>
              <a:t>Pressure Regulator</a:t>
            </a:r>
          </a:p>
        </p:txBody>
      </p:sp>
      <p:sp>
        <p:nvSpPr>
          <p:cNvPr id="284696" name="Text Box 24"/>
          <p:cNvSpPr txBox="1">
            <a:spLocks noChangeArrowheads="1"/>
          </p:cNvSpPr>
          <p:nvPr/>
        </p:nvSpPr>
        <p:spPr bwMode="auto">
          <a:xfrm>
            <a:off x="1860550" y="914400"/>
            <a:ext cx="1720850" cy="366713"/>
          </a:xfrm>
          <a:prstGeom prst="rect">
            <a:avLst/>
          </a:prstGeom>
          <a:noFill/>
          <a:ln w="9525">
            <a:noFill/>
            <a:miter lim="800000"/>
            <a:headEnd/>
            <a:tailEnd/>
          </a:ln>
          <a:effectLst/>
        </p:spPr>
        <p:txBody>
          <a:bodyPr>
            <a:spAutoFit/>
          </a:bodyPr>
          <a:lstStyle/>
          <a:p>
            <a:pPr eaLnBrk="1" hangingPunct="1">
              <a:defRPr/>
            </a:pPr>
            <a:r>
              <a:rPr lang="en-US">
                <a:effectLst>
                  <a:outerShdw blurRad="38100" dist="38100" dir="2700000" algn="tl">
                    <a:srgbClr val="000000"/>
                  </a:outerShdw>
                </a:effectLst>
              </a:rPr>
              <a:t>From PP Valve</a:t>
            </a:r>
          </a:p>
        </p:txBody>
      </p:sp>
      <p:sp>
        <p:nvSpPr>
          <p:cNvPr id="25622" name="AutoShape 29"/>
          <p:cNvSpPr>
            <a:spLocks noChangeArrowheads="1"/>
          </p:cNvSpPr>
          <p:nvPr/>
        </p:nvSpPr>
        <p:spPr bwMode="auto">
          <a:xfrm>
            <a:off x="2514600" y="1219200"/>
            <a:ext cx="228600" cy="1295400"/>
          </a:xfrm>
          <a:prstGeom prst="downArrow">
            <a:avLst>
              <a:gd name="adj1" fmla="val 50000"/>
              <a:gd name="adj2" fmla="val 141667"/>
            </a:avLst>
          </a:prstGeom>
          <a:solidFill>
            <a:srgbClr val="FF0000"/>
          </a:solidFill>
          <a:ln w="12700">
            <a:solidFill>
              <a:srgbClr val="000000"/>
            </a:solidFill>
            <a:miter lim="800000"/>
            <a:headEnd type="none" w="sm" len="sm"/>
            <a:tailEnd type="none" w="sm" len="sm"/>
          </a:ln>
        </p:spPr>
        <p:txBody>
          <a:bodyPr wrap="none" anchor="ctr"/>
          <a:lstStyle/>
          <a:p>
            <a:endParaRPr lang="en-US"/>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D9019F29-39EE-4062-854F-C7476D34F5B5}" type="slidenum">
              <a:rPr lang="en-US"/>
              <a:pPr>
                <a:defRPr/>
              </a:pPr>
              <a:t>13</a:t>
            </a:fld>
            <a:endParaRPr lang="en-US"/>
          </a:p>
        </p:txBody>
      </p:sp>
      <p:sp>
        <p:nvSpPr>
          <p:cNvPr id="577538" name="Rectangle 2"/>
          <p:cNvSpPr>
            <a:spLocks noGrp="1" noChangeArrowheads="1"/>
          </p:cNvSpPr>
          <p:nvPr>
            <p:ph type="title"/>
          </p:nvPr>
        </p:nvSpPr>
        <p:spPr>
          <a:xfrm>
            <a:off x="1981200" y="457200"/>
            <a:ext cx="7162800" cy="1143000"/>
          </a:xfrm>
          <a:effectLst>
            <a:outerShdw dist="35921" dir="2700000" algn="ctr" rotWithShape="0">
              <a:srgbClr val="FF0000"/>
            </a:outerShdw>
          </a:effectLst>
        </p:spPr>
        <p:txBody>
          <a:bodyPr/>
          <a:lstStyle/>
          <a:p>
            <a:pPr eaLnBrk="1" hangingPunct="1">
              <a:defRPr/>
            </a:pPr>
            <a:r>
              <a:rPr lang="en-US" i="1" smtClean="0">
                <a:latin typeface="Times New Roman" charset="0"/>
              </a:rPr>
              <a:t>Shut-off valve …</a:t>
            </a:r>
          </a:p>
        </p:txBody>
      </p:sp>
      <p:pic>
        <p:nvPicPr>
          <p:cNvPr id="26628" name="Picture 3" descr="Shut-off valve 2"/>
          <p:cNvPicPr>
            <a:picLocks noChangeAspect="1" noChangeArrowheads="1"/>
          </p:cNvPicPr>
          <p:nvPr/>
        </p:nvPicPr>
        <p:blipFill>
          <a:blip r:embed="rId3" cstate="print"/>
          <a:srcRect/>
          <a:stretch>
            <a:fillRect/>
          </a:stretch>
        </p:blipFill>
        <p:spPr bwMode="auto">
          <a:xfrm>
            <a:off x="3049588" y="3505200"/>
            <a:ext cx="4799012" cy="3041650"/>
          </a:xfrm>
          <a:prstGeom prst="rect">
            <a:avLst/>
          </a:prstGeom>
          <a:noFill/>
          <a:ln w="38100">
            <a:solidFill>
              <a:srgbClr val="FF0000"/>
            </a:solidFill>
            <a:miter lim="800000"/>
            <a:headEnd/>
            <a:tailEnd/>
          </a:ln>
        </p:spPr>
      </p:pic>
      <p:sp>
        <p:nvSpPr>
          <p:cNvPr id="26629" name="Line 4"/>
          <p:cNvSpPr>
            <a:spLocks noChangeShapeType="1"/>
          </p:cNvSpPr>
          <p:nvPr/>
        </p:nvSpPr>
        <p:spPr bwMode="auto">
          <a:xfrm flipH="1" flipV="1">
            <a:off x="5313363" y="4495800"/>
            <a:ext cx="1163637" cy="1022350"/>
          </a:xfrm>
          <a:prstGeom prst="line">
            <a:avLst/>
          </a:prstGeom>
          <a:noFill/>
          <a:ln w="57150">
            <a:solidFill>
              <a:srgbClr val="FF0000"/>
            </a:solidFill>
            <a:round/>
            <a:headEnd/>
            <a:tailEnd type="triangle" w="med" len="med"/>
          </a:ln>
        </p:spPr>
        <p:txBody>
          <a:bodyPr/>
          <a:lstStyle/>
          <a:p>
            <a:endParaRPr lang="en-US"/>
          </a:p>
        </p:txBody>
      </p:sp>
      <p:sp>
        <p:nvSpPr>
          <p:cNvPr id="26630" name="Text Box 5"/>
          <p:cNvSpPr txBox="1">
            <a:spLocks noChangeArrowheads="1"/>
          </p:cNvSpPr>
          <p:nvPr/>
        </p:nvSpPr>
        <p:spPr bwMode="auto">
          <a:xfrm>
            <a:off x="533400" y="1524000"/>
            <a:ext cx="8610600" cy="1465263"/>
          </a:xfrm>
          <a:prstGeom prst="rect">
            <a:avLst/>
          </a:prstGeom>
          <a:noFill/>
          <a:ln w="9525">
            <a:noFill/>
            <a:miter lim="800000"/>
            <a:headEnd/>
            <a:tailEnd/>
          </a:ln>
        </p:spPr>
        <p:txBody>
          <a:bodyPr>
            <a:spAutoFit/>
          </a:bodyPr>
          <a:lstStyle/>
          <a:p>
            <a:pPr algn="ctr" eaLnBrk="1" hangingPunct="1">
              <a:spcBef>
                <a:spcPct val="50000"/>
              </a:spcBef>
            </a:pPr>
            <a:r>
              <a:rPr lang="en-US"/>
              <a:t>At times, you may find it necessary to drain the system for maintenance or service. The shut-off valve, mounted at the inlet of the control box, will allow air in the MTIS to be drained without draining the entire trailer brake system. On the road should there be some significant problem with MTIS, the entire system can be disabled by a simple turn of the valve. </a:t>
            </a:r>
          </a:p>
        </p:txBody>
      </p:sp>
    </p:spTree>
  </p:cSld>
  <p:clrMapOvr>
    <a:masterClrMapping/>
  </p:clrMapOvr>
  <p:transition advClick="0" advTm="36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1ECE3282-3277-4ED5-BAA0-6CA750A90332}" type="slidenum">
              <a:rPr lang="en-US"/>
              <a:pPr>
                <a:defRPr/>
              </a:pPr>
              <a:t>14</a:t>
            </a:fld>
            <a:endParaRPr lang="en-US"/>
          </a:p>
        </p:txBody>
      </p:sp>
      <p:sp>
        <p:nvSpPr>
          <p:cNvPr id="578562" name="Rectangle 2"/>
          <p:cNvSpPr>
            <a:spLocks noGrp="1" noChangeArrowheads="1"/>
          </p:cNvSpPr>
          <p:nvPr>
            <p:ph type="title"/>
          </p:nvPr>
        </p:nvSpPr>
        <p:spPr>
          <a:xfrm>
            <a:off x="2209800" y="914400"/>
            <a:ext cx="6553200" cy="1143000"/>
          </a:xfrm>
          <a:effectLst>
            <a:outerShdw dist="35921" dir="2700000" algn="ctr" rotWithShape="0">
              <a:srgbClr val="FF0000"/>
            </a:outerShdw>
          </a:effectLst>
        </p:spPr>
        <p:txBody>
          <a:bodyPr/>
          <a:lstStyle/>
          <a:p>
            <a:pPr eaLnBrk="1" hangingPunct="1">
              <a:defRPr/>
            </a:pPr>
            <a:r>
              <a:rPr lang="en-US" i="1" smtClean="0">
                <a:latin typeface="Times New Roman" charset="0"/>
              </a:rPr>
              <a:t>Filter…</a:t>
            </a:r>
          </a:p>
        </p:txBody>
      </p:sp>
      <p:pic>
        <p:nvPicPr>
          <p:cNvPr id="27652" name="Picture 3" descr="Filter 1"/>
          <p:cNvPicPr>
            <a:picLocks noChangeAspect="1" noChangeArrowheads="1"/>
          </p:cNvPicPr>
          <p:nvPr/>
        </p:nvPicPr>
        <p:blipFill>
          <a:blip r:embed="rId3" cstate="print"/>
          <a:srcRect/>
          <a:stretch>
            <a:fillRect/>
          </a:stretch>
        </p:blipFill>
        <p:spPr bwMode="auto">
          <a:xfrm>
            <a:off x="3048000" y="3048000"/>
            <a:ext cx="4800600" cy="3048000"/>
          </a:xfrm>
          <a:prstGeom prst="rect">
            <a:avLst/>
          </a:prstGeom>
          <a:noFill/>
          <a:ln w="57150">
            <a:solidFill>
              <a:srgbClr val="FF0000"/>
            </a:solidFill>
            <a:miter lim="800000"/>
            <a:headEnd/>
            <a:tailEnd/>
          </a:ln>
        </p:spPr>
      </p:pic>
      <p:sp>
        <p:nvSpPr>
          <p:cNvPr id="27653" name="Line 4"/>
          <p:cNvSpPr>
            <a:spLocks noChangeShapeType="1"/>
          </p:cNvSpPr>
          <p:nvPr/>
        </p:nvSpPr>
        <p:spPr bwMode="auto">
          <a:xfrm flipV="1">
            <a:off x="4513263" y="4800600"/>
            <a:ext cx="896937" cy="942975"/>
          </a:xfrm>
          <a:prstGeom prst="line">
            <a:avLst/>
          </a:prstGeom>
          <a:noFill/>
          <a:ln w="57150">
            <a:solidFill>
              <a:srgbClr val="FF0000"/>
            </a:solidFill>
            <a:round/>
            <a:headEnd/>
            <a:tailEnd type="triangle" w="med" len="med"/>
          </a:ln>
        </p:spPr>
        <p:txBody>
          <a:bodyPr/>
          <a:lstStyle/>
          <a:p>
            <a:endParaRPr lang="en-US"/>
          </a:p>
        </p:txBody>
      </p:sp>
      <p:sp>
        <p:nvSpPr>
          <p:cNvPr id="27654" name="Text Box 5"/>
          <p:cNvSpPr txBox="1">
            <a:spLocks noChangeArrowheads="1"/>
          </p:cNvSpPr>
          <p:nvPr/>
        </p:nvSpPr>
        <p:spPr bwMode="auto">
          <a:xfrm>
            <a:off x="1676400" y="2041525"/>
            <a:ext cx="7467600" cy="396875"/>
          </a:xfrm>
          <a:prstGeom prst="rect">
            <a:avLst/>
          </a:prstGeom>
          <a:noFill/>
          <a:ln w="9525">
            <a:noFill/>
            <a:miter lim="800000"/>
            <a:headEnd/>
            <a:tailEnd/>
          </a:ln>
        </p:spPr>
        <p:txBody>
          <a:bodyPr>
            <a:spAutoFit/>
          </a:bodyPr>
          <a:lstStyle/>
          <a:p>
            <a:pPr algn="ctr" eaLnBrk="1" hangingPunct="1">
              <a:spcBef>
                <a:spcPct val="50000"/>
              </a:spcBef>
            </a:pPr>
            <a:r>
              <a:rPr lang="en-US" sz="2000"/>
              <a:t>The filter automatically removes contaminants.</a:t>
            </a:r>
          </a:p>
        </p:txBody>
      </p:sp>
    </p:spTree>
  </p:cSld>
  <p:clrMapOvr>
    <a:masterClrMapping/>
  </p:clrMapOvr>
  <p:transition advClick="0" advTm="36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C8C3DFF5-1F32-47A8-AB08-1499D01E4E53}" type="slidenum">
              <a:rPr lang="en-US"/>
              <a:pPr>
                <a:defRPr/>
              </a:pPr>
              <a:t>15</a:t>
            </a:fld>
            <a:endParaRPr lang="en-US"/>
          </a:p>
        </p:txBody>
      </p:sp>
      <p:sp>
        <p:nvSpPr>
          <p:cNvPr id="579586" name="Rectangle 2"/>
          <p:cNvSpPr>
            <a:spLocks noGrp="1" noChangeArrowheads="1"/>
          </p:cNvSpPr>
          <p:nvPr>
            <p:ph type="title"/>
          </p:nvPr>
        </p:nvSpPr>
        <p:spPr>
          <a:xfrm>
            <a:off x="1905000" y="769938"/>
            <a:ext cx="7239000" cy="754062"/>
          </a:xfrm>
          <a:effectLst>
            <a:outerShdw dist="35921" dir="2700000" algn="ctr" rotWithShape="0">
              <a:srgbClr val="FF0000"/>
            </a:outerShdw>
          </a:effectLst>
        </p:spPr>
        <p:txBody>
          <a:bodyPr/>
          <a:lstStyle/>
          <a:p>
            <a:pPr eaLnBrk="1" hangingPunct="1">
              <a:defRPr/>
            </a:pPr>
            <a:r>
              <a:rPr lang="en-US" i="1" smtClean="0">
                <a:latin typeface="Times New Roman" charset="0"/>
              </a:rPr>
              <a:t>Pressure Regulator…</a:t>
            </a:r>
          </a:p>
        </p:txBody>
      </p:sp>
      <p:pic>
        <p:nvPicPr>
          <p:cNvPr id="28676" name="Picture 3" descr="Regulator 2"/>
          <p:cNvPicPr>
            <a:picLocks noChangeAspect="1" noChangeArrowheads="1"/>
          </p:cNvPicPr>
          <p:nvPr/>
        </p:nvPicPr>
        <p:blipFill>
          <a:blip r:embed="rId3" cstate="print"/>
          <a:srcRect/>
          <a:stretch>
            <a:fillRect/>
          </a:stretch>
        </p:blipFill>
        <p:spPr bwMode="auto">
          <a:xfrm>
            <a:off x="3141663" y="3429000"/>
            <a:ext cx="4783137" cy="3082925"/>
          </a:xfrm>
          <a:prstGeom prst="rect">
            <a:avLst/>
          </a:prstGeom>
          <a:noFill/>
          <a:ln w="38100">
            <a:solidFill>
              <a:srgbClr val="FF0000"/>
            </a:solidFill>
            <a:miter lim="800000"/>
            <a:headEnd/>
            <a:tailEnd/>
          </a:ln>
        </p:spPr>
      </p:pic>
      <p:sp>
        <p:nvSpPr>
          <p:cNvPr id="28677" name="Line 4"/>
          <p:cNvSpPr>
            <a:spLocks noChangeShapeType="1"/>
          </p:cNvSpPr>
          <p:nvPr/>
        </p:nvSpPr>
        <p:spPr bwMode="auto">
          <a:xfrm flipH="1" flipV="1">
            <a:off x="5716588" y="5070475"/>
            <a:ext cx="1217612" cy="1003300"/>
          </a:xfrm>
          <a:prstGeom prst="line">
            <a:avLst/>
          </a:prstGeom>
          <a:noFill/>
          <a:ln w="57150">
            <a:solidFill>
              <a:srgbClr val="FF0000"/>
            </a:solidFill>
            <a:round/>
            <a:headEnd/>
            <a:tailEnd type="triangle" w="med" len="med"/>
          </a:ln>
        </p:spPr>
        <p:txBody>
          <a:bodyPr/>
          <a:lstStyle/>
          <a:p>
            <a:endParaRPr lang="en-US"/>
          </a:p>
        </p:txBody>
      </p:sp>
      <p:sp>
        <p:nvSpPr>
          <p:cNvPr id="28678" name="Text Box 5"/>
          <p:cNvSpPr txBox="1">
            <a:spLocks noChangeArrowheads="1"/>
          </p:cNvSpPr>
          <p:nvPr/>
        </p:nvSpPr>
        <p:spPr bwMode="auto">
          <a:xfrm>
            <a:off x="1676400" y="1600200"/>
            <a:ext cx="7543800" cy="1616075"/>
          </a:xfrm>
          <a:prstGeom prst="rect">
            <a:avLst/>
          </a:prstGeom>
          <a:noFill/>
          <a:ln w="9525">
            <a:noFill/>
            <a:miter lim="800000"/>
            <a:headEnd/>
            <a:tailEnd/>
          </a:ln>
        </p:spPr>
        <p:txBody>
          <a:bodyPr>
            <a:spAutoFit/>
          </a:bodyPr>
          <a:lstStyle/>
          <a:p>
            <a:pPr algn="ctr" eaLnBrk="1" hangingPunct="1">
              <a:spcBef>
                <a:spcPct val="50000"/>
              </a:spcBef>
            </a:pPr>
            <a:r>
              <a:rPr lang="en-US" sz="2000"/>
              <a:t>MTIS pre-sets the pressure regulator to the Customer’s specification during the manufacturing process. However, should the pressure requirements change, like changing from duals to singles, the regulator is easily adjusted to accommodate the new requirements. </a:t>
            </a:r>
          </a:p>
        </p:txBody>
      </p:sp>
    </p:spTree>
  </p:cSld>
  <p:clrMapOvr>
    <a:masterClrMapping/>
  </p:clrMapOvr>
  <p:transition advClick="0" advTm="36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70E4A59A-C6FC-4CAF-B7F3-D7000F89E9F6}" type="slidenum">
              <a:rPr lang="en-US"/>
              <a:pPr>
                <a:defRPr/>
              </a:pPr>
              <a:t>16</a:t>
            </a:fld>
            <a:endParaRPr lang="en-US"/>
          </a:p>
        </p:txBody>
      </p:sp>
      <p:sp>
        <p:nvSpPr>
          <p:cNvPr id="580610" name="Rectangle 2"/>
          <p:cNvSpPr>
            <a:spLocks noGrp="1" noChangeArrowheads="1"/>
          </p:cNvSpPr>
          <p:nvPr>
            <p:ph type="title"/>
          </p:nvPr>
        </p:nvSpPr>
        <p:spPr>
          <a:xfrm>
            <a:off x="2819400" y="914400"/>
            <a:ext cx="5486400" cy="1600200"/>
          </a:xfrm>
          <a:effectLst>
            <a:outerShdw dist="35921" dir="2700000" algn="ctr" rotWithShape="0">
              <a:srgbClr val="FF0000"/>
            </a:outerShdw>
          </a:effectLst>
        </p:spPr>
        <p:txBody>
          <a:bodyPr/>
          <a:lstStyle/>
          <a:p>
            <a:pPr algn="l" eaLnBrk="1" hangingPunct="1">
              <a:defRPr/>
            </a:pPr>
            <a:r>
              <a:rPr lang="en-US" sz="4000" i="1" smtClean="0">
                <a:latin typeface="Times New Roman" charset="0"/>
              </a:rPr>
              <a:t>The flow switch activates</a:t>
            </a:r>
            <a:br>
              <a:rPr lang="en-US" sz="4000" i="1" smtClean="0">
                <a:latin typeface="Times New Roman" charset="0"/>
              </a:rPr>
            </a:br>
            <a:r>
              <a:rPr lang="en-US" sz="4000" i="1" smtClean="0">
                <a:latin typeface="Times New Roman" charset="0"/>
              </a:rPr>
              <a:t>the warning </a:t>
            </a:r>
            <a:br>
              <a:rPr lang="en-US" sz="4000" i="1" smtClean="0">
                <a:latin typeface="Times New Roman" charset="0"/>
              </a:rPr>
            </a:br>
            <a:r>
              <a:rPr lang="en-US" sz="4000" i="1" smtClean="0">
                <a:latin typeface="Times New Roman" charset="0"/>
              </a:rPr>
              <a:t>light…</a:t>
            </a:r>
          </a:p>
        </p:txBody>
      </p:sp>
      <p:pic>
        <p:nvPicPr>
          <p:cNvPr id="29700" name="Picture 3"/>
          <p:cNvPicPr>
            <a:picLocks noChangeAspect="1" noChangeArrowheads="1"/>
          </p:cNvPicPr>
          <p:nvPr/>
        </p:nvPicPr>
        <p:blipFill>
          <a:blip r:embed="rId3" cstate="print"/>
          <a:srcRect/>
          <a:stretch>
            <a:fillRect/>
          </a:stretch>
        </p:blipFill>
        <p:spPr bwMode="auto">
          <a:xfrm>
            <a:off x="5897563" y="1752600"/>
            <a:ext cx="2408237" cy="3211513"/>
          </a:xfrm>
          <a:prstGeom prst="rect">
            <a:avLst/>
          </a:prstGeom>
          <a:noFill/>
          <a:ln w="38100">
            <a:solidFill>
              <a:srgbClr val="FF0000"/>
            </a:solidFill>
            <a:miter lim="800000"/>
            <a:headEnd/>
            <a:tailEnd/>
          </a:ln>
        </p:spPr>
      </p:pic>
      <p:pic>
        <p:nvPicPr>
          <p:cNvPr id="29701" name="Picture 4" descr="Switch 2"/>
          <p:cNvPicPr>
            <a:picLocks noChangeAspect="1" noChangeArrowheads="1"/>
          </p:cNvPicPr>
          <p:nvPr/>
        </p:nvPicPr>
        <p:blipFill>
          <a:blip r:embed="rId4" cstate="print"/>
          <a:srcRect/>
          <a:stretch>
            <a:fillRect/>
          </a:stretch>
        </p:blipFill>
        <p:spPr bwMode="auto">
          <a:xfrm>
            <a:off x="2819400" y="2895600"/>
            <a:ext cx="2714625" cy="2036763"/>
          </a:xfrm>
          <a:prstGeom prst="rect">
            <a:avLst/>
          </a:prstGeom>
          <a:noFill/>
          <a:ln w="38100">
            <a:solidFill>
              <a:srgbClr val="FF0000"/>
            </a:solidFill>
            <a:miter lim="800000"/>
            <a:headEnd/>
            <a:tailEnd/>
          </a:ln>
        </p:spPr>
      </p:pic>
      <p:sp>
        <p:nvSpPr>
          <p:cNvPr id="29702" name="AutoShape 5"/>
          <p:cNvSpPr>
            <a:spLocks noChangeArrowheads="1"/>
          </p:cNvSpPr>
          <p:nvPr/>
        </p:nvSpPr>
        <p:spPr bwMode="auto">
          <a:xfrm rot="-1159317">
            <a:off x="4724400" y="3200400"/>
            <a:ext cx="2252663" cy="303213"/>
          </a:xfrm>
          <a:custGeom>
            <a:avLst/>
            <a:gdLst>
              <a:gd name="T0" fmla="*/ 2147483647 w 21600"/>
              <a:gd name="T1" fmla="*/ 0 h 21600"/>
              <a:gd name="T2" fmla="*/ 0 w 21600"/>
              <a:gd name="T3" fmla="*/ 419373861 h 21600"/>
              <a:gd name="T4" fmla="*/ 2147483647 w 21600"/>
              <a:gd name="T5" fmla="*/ 838744577 h 21600"/>
              <a:gd name="T6" fmla="*/ 2147483647 w 21600"/>
              <a:gd name="T7" fmla="*/ 41937386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9703" name="Text Box 6"/>
          <p:cNvSpPr txBox="1">
            <a:spLocks noChangeArrowheads="1"/>
          </p:cNvSpPr>
          <p:nvPr/>
        </p:nvSpPr>
        <p:spPr bwMode="auto">
          <a:xfrm>
            <a:off x="1828800" y="5181600"/>
            <a:ext cx="7239000" cy="1616075"/>
          </a:xfrm>
          <a:prstGeom prst="rect">
            <a:avLst/>
          </a:prstGeom>
          <a:noFill/>
          <a:ln w="9525">
            <a:noFill/>
            <a:miter lim="800000"/>
            <a:headEnd/>
            <a:tailEnd/>
          </a:ln>
        </p:spPr>
        <p:txBody>
          <a:bodyPr>
            <a:spAutoFit/>
          </a:bodyPr>
          <a:lstStyle/>
          <a:p>
            <a:pPr algn="ctr" eaLnBrk="1" hangingPunct="1">
              <a:spcBef>
                <a:spcPct val="50000"/>
              </a:spcBef>
            </a:pPr>
            <a:r>
              <a:rPr lang="en-US" sz="2000"/>
              <a:t>One significant benefit of MTIS, aside from the automatic maintenance of trailer tire pressure, is the visible warning for the driver that there may be a tire problem. This early warning can help reduce tire failure by providing an opportunity to correct the tire problem in a timely manner. </a:t>
            </a:r>
          </a:p>
        </p:txBody>
      </p:sp>
    </p:spTree>
  </p:cSld>
  <p:clrMapOvr>
    <a:masterClrMapping/>
  </p:clrMapOvr>
  <p:transition advClick="0" advTm="36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BF5C83FD-D68B-4209-85EC-8B38278E3FDA}" type="slidenum">
              <a:rPr lang="en-US"/>
              <a:pPr>
                <a:defRPr/>
              </a:pPr>
              <a:t>17</a:t>
            </a:fld>
            <a:endParaRPr lang="en-US"/>
          </a:p>
        </p:txBody>
      </p:sp>
      <p:sp>
        <p:nvSpPr>
          <p:cNvPr id="581634" name="Rectangle 2"/>
          <p:cNvSpPr>
            <a:spLocks noGrp="1" noChangeArrowheads="1"/>
          </p:cNvSpPr>
          <p:nvPr>
            <p:ph type="title"/>
          </p:nvPr>
        </p:nvSpPr>
        <p:spPr>
          <a:xfrm>
            <a:off x="1905000" y="838200"/>
            <a:ext cx="6858000" cy="1143000"/>
          </a:xfrm>
          <a:effectLst>
            <a:outerShdw dist="35921" dir="2700000" algn="ctr" rotWithShape="0">
              <a:srgbClr val="FF0000"/>
            </a:outerShdw>
          </a:effectLst>
        </p:spPr>
        <p:txBody>
          <a:bodyPr/>
          <a:lstStyle/>
          <a:p>
            <a:pPr eaLnBrk="1" hangingPunct="1">
              <a:defRPr/>
            </a:pPr>
            <a:r>
              <a:rPr lang="en-US" i="1" smtClean="0">
                <a:latin typeface="Times New Roman" charset="0"/>
              </a:rPr>
              <a:t>Drain petcock…</a:t>
            </a:r>
          </a:p>
        </p:txBody>
      </p:sp>
      <p:pic>
        <p:nvPicPr>
          <p:cNvPr id="30724" name="Picture 3" descr="Drain valve 1"/>
          <p:cNvPicPr>
            <a:picLocks noChangeAspect="1" noChangeArrowheads="1"/>
          </p:cNvPicPr>
          <p:nvPr/>
        </p:nvPicPr>
        <p:blipFill>
          <a:blip r:embed="rId3" cstate="print"/>
          <a:srcRect/>
          <a:stretch>
            <a:fillRect/>
          </a:stretch>
        </p:blipFill>
        <p:spPr bwMode="auto">
          <a:xfrm>
            <a:off x="3048000" y="3352800"/>
            <a:ext cx="4800600" cy="3048000"/>
          </a:xfrm>
          <a:prstGeom prst="rect">
            <a:avLst/>
          </a:prstGeom>
          <a:noFill/>
          <a:ln w="57150">
            <a:solidFill>
              <a:srgbClr val="FF0000"/>
            </a:solidFill>
            <a:miter lim="800000"/>
            <a:headEnd/>
            <a:tailEnd/>
          </a:ln>
        </p:spPr>
      </p:pic>
      <p:sp>
        <p:nvSpPr>
          <p:cNvPr id="30725" name="Line 4"/>
          <p:cNvSpPr>
            <a:spLocks noChangeShapeType="1"/>
          </p:cNvSpPr>
          <p:nvPr/>
        </p:nvSpPr>
        <p:spPr bwMode="auto">
          <a:xfrm flipH="1">
            <a:off x="5672138" y="3951288"/>
            <a:ext cx="881062" cy="1449387"/>
          </a:xfrm>
          <a:prstGeom prst="line">
            <a:avLst/>
          </a:prstGeom>
          <a:noFill/>
          <a:ln w="57150">
            <a:solidFill>
              <a:srgbClr val="FF0000"/>
            </a:solidFill>
            <a:round/>
            <a:headEnd/>
            <a:tailEnd type="triangle" w="med" len="med"/>
          </a:ln>
        </p:spPr>
        <p:txBody>
          <a:bodyPr/>
          <a:lstStyle/>
          <a:p>
            <a:endParaRPr lang="en-US"/>
          </a:p>
        </p:txBody>
      </p:sp>
      <p:sp>
        <p:nvSpPr>
          <p:cNvPr id="30726" name="Text Box 5"/>
          <p:cNvSpPr txBox="1">
            <a:spLocks noChangeArrowheads="1"/>
          </p:cNvSpPr>
          <p:nvPr/>
        </p:nvSpPr>
        <p:spPr bwMode="auto">
          <a:xfrm>
            <a:off x="1981200" y="1936750"/>
            <a:ext cx="6934200" cy="1187450"/>
          </a:xfrm>
          <a:prstGeom prst="rect">
            <a:avLst/>
          </a:prstGeom>
          <a:noFill/>
          <a:ln w="9525">
            <a:noFill/>
            <a:miter lim="800000"/>
            <a:headEnd/>
            <a:tailEnd/>
          </a:ln>
        </p:spPr>
        <p:txBody>
          <a:bodyPr>
            <a:spAutoFit/>
          </a:bodyPr>
          <a:lstStyle/>
          <a:p>
            <a:pPr eaLnBrk="1" hangingPunct="1">
              <a:spcBef>
                <a:spcPct val="50000"/>
              </a:spcBef>
            </a:pPr>
            <a:r>
              <a:rPr lang="en-US" sz="2400"/>
              <a:t>The drain petcock, when used in conjunction with the shut-off valve, allows the system to be fully drained without draining the entire brake system.</a:t>
            </a:r>
          </a:p>
        </p:txBody>
      </p:sp>
    </p:spTree>
  </p:cSld>
  <p:clrMapOvr>
    <a:masterClrMapping/>
  </p:clrMapOvr>
  <p:transition advClick="0" advTm="36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776216B-E17F-40A1-A20F-5194A977E790}" type="slidenum">
              <a:rPr lang="en-US"/>
              <a:pPr>
                <a:defRPr/>
              </a:pPr>
              <a:t>18</a:t>
            </a:fld>
            <a:endParaRPr lang="en-US"/>
          </a:p>
        </p:txBody>
      </p:sp>
      <p:pic>
        <p:nvPicPr>
          <p:cNvPr id="31747" name="Picture 5" descr="axlenewmeritor"/>
          <p:cNvPicPr>
            <a:picLocks noChangeAspect="1" noChangeArrowheads="1"/>
          </p:cNvPicPr>
          <p:nvPr/>
        </p:nvPicPr>
        <p:blipFill>
          <a:blip r:embed="rId3" cstate="print"/>
          <a:srcRect/>
          <a:stretch>
            <a:fillRect/>
          </a:stretch>
        </p:blipFill>
        <p:spPr bwMode="auto">
          <a:xfrm>
            <a:off x="3138488" y="1752600"/>
            <a:ext cx="4786312" cy="4648200"/>
          </a:xfrm>
          <a:prstGeom prst="rect">
            <a:avLst/>
          </a:prstGeom>
          <a:noFill/>
          <a:ln w="57150">
            <a:solidFill>
              <a:srgbClr val="FF0000"/>
            </a:solidFill>
            <a:miter lim="800000"/>
            <a:headEnd/>
            <a:tailEnd/>
          </a:ln>
        </p:spPr>
      </p:pic>
      <p:sp>
        <p:nvSpPr>
          <p:cNvPr id="285702" name="Text Box 6"/>
          <p:cNvSpPr txBox="1">
            <a:spLocks noChangeArrowheads="1"/>
          </p:cNvSpPr>
          <p:nvPr/>
        </p:nvSpPr>
        <p:spPr bwMode="auto">
          <a:xfrm>
            <a:off x="3505200" y="838200"/>
            <a:ext cx="4051300" cy="762000"/>
          </a:xfrm>
          <a:prstGeom prst="rect">
            <a:avLst/>
          </a:prstGeom>
          <a:noFill/>
          <a:ln w="9525">
            <a:noFill/>
            <a:miter lim="800000"/>
            <a:headEnd/>
            <a:tailEnd/>
          </a:ln>
          <a:effectLst>
            <a:outerShdw dist="35921" dir="2700000" algn="ctr" rotWithShape="0">
              <a:srgbClr val="FF0000"/>
            </a:outerShdw>
          </a:effectLst>
        </p:spPr>
        <p:txBody>
          <a:bodyPr wrap="none">
            <a:spAutoFit/>
          </a:bodyPr>
          <a:lstStyle/>
          <a:p>
            <a:pPr>
              <a:defRPr/>
            </a:pPr>
            <a:r>
              <a:rPr lang="en-US" sz="4400" b="1" i="1">
                <a:latin typeface="Times New Roman" charset="0"/>
              </a:rPr>
              <a:t>Axle Connection</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pPr>
              <a:defRPr/>
            </a:pPr>
            <a:fld id="{239D05C3-1A60-4EAC-BE1E-6FCEE99E83BF}" type="slidenum">
              <a:rPr lang="en-US"/>
              <a:pPr>
                <a:defRPr/>
              </a:pPr>
              <a:t>19</a:t>
            </a:fld>
            <a:endParaRPr lang="en-US"/>
          </a:p>
        </p:txBody>
      </p:sp>
      <p:sp>
        <p:nvSpPr>
          <p:cNvPr id="32771" name="Text Box 5"/>
          <p:cNvSpPr txBox="1">
            <a:spLocks noChangeArrowheads="1"/>
          </p:cNvSpPr>
          <p:nvPr/>
        </p:nvSpPr>
        <p:spPr bwMode="auto">
          <a:xfrm>
            <a:off x="4479925" y="722313"/>
            <a:ext cx="184150" cy="366712"/>
          </a:xfrm>
          <a:prstGeom prst="rect">
            <a:avLst/>
          </a:prstGeom>
          <a:noFill/>
          <a:ln w="9525">
            <a:noFill/>
            <a:miter lim="800000"/>
            <a:headEnd/>
            <a:tailEnd/>
          </a:ln>
        </p:spPr>
        <p:txBody>
          <a:bodyPr wrap="none">
            <a:spAutoFit/>
          </a:bodyPr>
          <a:lstStyle/>
          <a:p>
            <a:endParaRPr lang="en-US"/>
          </a:p>
        </p:txBody>
      </p:sp>
      <p:sp>
        <p:nvSpPr>
          <p:cNvPr id="286726" name="Text Box 6"/>
          <p:cNvSpPr txBox="1">
            <a:spLocks noChangeArrowheads="1"/>
          </p:cNvSpPr>
          <p:nvPr/>
        </p:nvSpPr>
        <p:spPr bwMode="auto">
          <a:xfrm>
            <a:off x="4038600" y="304800"/>
            <a:ext cx="2746375" cy="762000"/>
          </a:xfrm>
          <a:prstGeom prst="rect">
            <a:avLst/>
          </a:prstGeom>
          <a:noFill/>
          <a:ln w="9525">
            <a:noFill/>
            <a:miter lim="800000"/>
            <a:headEnd/>
            <a:tailEnd/>
          </a:ln>
          <a:effectLst>
            <a:outerShdw dist="35921" dir="2700000" algn="ctr" rotWithShape="0">
              <a:srgbClr val="FF0000"/>
            </a:outerShdw>
          </a:effectLst>
        </p:spPr>
        <p:txBody>
          <a:bodyPr wrap="none">
            <a:spAutoFit/>
          </a:bodyPr>
          <a:lstStyle/>
          <a:p>
            <a:pPr>
              <a:defRPr/>
            </a:pPr>
            <a:r>
              <a:rPr lang="en-US" sz="4400" b="1" i="1">
                <a:latin typeface="Times New Roman" charset="0"/>
              </a:rPr>
              <a:t>Wheel End</a:t>
            </a:r>
          </a:p>
        </p:txBody>
      </p:sp>
      <p:pic>
        <p:nvPicPr>
          <p:cNvPr id="32773" name="Picture 8"/>
          <p:cNvPicPr>
            <a:picLocks noChangeAspect="1" noChangeArrowheads="1"/>
          </p:cNvPicPr>
          <p:nvPr/>
        </p:nvPicPr>
        <p:blipFill>
          <a:blip r:embed="rId3" cstate="print">
            <a:lum bright="12000" contrast="12000"/>
          </a:blip>
          <a:srcRect/>
          <a:stretch>
            <a:fillRect/>
          </a:stretch>
        </p:blipFill>
        <p:spPr bwMode="auto">
          <a:xfrm>
            <a:off x="1752600" y="1219200"/>
            <a:ext cx="7391400" cy="5638800"/>
          </a:xfrm>
          <a:prstGeom prst="rect">
            <a:avLst/>
          </a:prstGeom>
          <a:noFill/>
          <a:ln w="38100">
            <a:solidFill>
              <a:srgbClr val="FF0000"/>
            </a:solidFill>
            <a:miter lim="800000"/>
            <a:headEnd/>
            <a:tailEnd/>
          </a:ln>
        </p:spPr>
      </p:pic>
      <p:sp>
        <p:nvSpPr>
          <p:cNvPr id="32774" name="Text Box 9"/>
          <p:cNvSpPr txBox="1">
            <a:spLocks noChangeArrowheads="1"/>
          </p:cNvSpPr>
          <p:nvPr/>
        </p:nvSpPr>
        <p:spPr bwMode="auto">
          <a:xfrm>
            <a:off x="6096000" y="1665288"/>
            <a:ext cx="2209800" cy="366712"/>
          </a:xfrm>
          <a:prstGeom prst="rect">
            <a:avLst/>
          </a:prstGeom>
          <a:noFill/>
          <a:ln w="9525">
            <a:noFill/>
            <a:miter lim="800000"/>
            <a:headEnd/>
            <a:tailEnd/>
          </a:ln>
        </p:spPr>
        <p:txBody>
          <a:bodyPr>
            <a:spAutoFit/>
          </a:bodyPr>
          <a:lstStyle/>
          <a:p>
            <a:pPr algn="ctr" eaLnBrk="1" hangingPunct="1">
              <a:spcBef>
                <a:spcPct val="50000"/>
              </a:spcBef>
            </a:pPr>
            <a:r>
              <a:rPr lang="en-US">
                <a:solidFill>
                  <a:srgbClr val="FFFFFF"/>
                </a:solidFill>
              </a:rPr>
              <a:t>Spindle</a:t>
            </a:r>
          </a:p>
        </p:txBody>
      </p:sp>
      <p:sp>
        <p:nvSpPr>
          <p:cNvPr id="32775" name="Line 10"/>
          <p:cNvSpPr>
            <a:spLocks noChangeShapeType="1"/>
          </p:cNvSpPr>
          <p:nvPr/>
        </p:nvSpPr>
        <p:spPr bwMode="auto">
          <a:xfrm>
            <a:off x="7158038" y="2032000"/>
            <a:ext cx="538162" cy="601663"/>
          </a:xfrm>
          <a:prstGeom prst="line">
            <a:avLst/>
          </a:prstGeom>
          <a:noFill/>
          <a:ln w="57150">
            <a:solidFill>
              <a:srgbClr val="FF0000"/>
            </a:solidFill>
            <a:round/>
            <a:headEnd/>
            <a:tailEnd type="triangle" w="med" len="med"/>
          </a:ln>
        </p:spPr>
        <p:txBody>
          <a:bodyPr/>
          <a:lstStyle/>
          <a:p>
            <a:endParaRPr lang="en-US"/>
          </a:p>
        </p:txBody>
      </p:sp>
      <p:sp>
        <p:nvSpPr>
          <p:cNvPr id="32776" name="Text Box 11"/>
          <p:cNvSpPr txBox="1">
            <a:spLocks noChangeArrowheads="1"/>
          </p:cNvSpPr>
          <p:nvPr/>
        </p:nvSpPr>
        <p:spPr bwMode="auto">
          <a:xfrm>
            <a:off x="5410200" y="2427288"/>
            <a:ext cx="1524000" cy="366712"/>
          </a:xfrm>
          <a:prstGeom prst="rect">
            <a:avLst/>
          </a:prstGeom>
          <a:noFill/>
          <a:ln w="9525">
            <a:noFill/>
            <a:miter lim="800000"/>
            <a:headEnd/>
            <a:tailEnd/>
          </a:ln>
        </p:spPr>
        <p:txBody>
          <a:bodyPr>
            <a:spAutoFit/>
          </a:bodyPr>
          <a:lstStyle/>
          <a:p>
            <a:pPr eaLnBrk="1" hangingPunct="1">
              <a:spcBef>
                <a:spcPct val="50000"/>
              </a:spcBef>
            </a:pPr>
            <a:r>
              <a:rPr lang="en-US">
                <a:solidFill>
                  <a:srgbClr val="FFFFFF"/>
                </a:solidFill>
              </a:rPr>
              <a:t>Press Plug</a:t>
            </a:r>
          </a:p>
        </p:txBody>
      </p:sp>
      <p:sp>
        <p:nvSpPr>
          <p:cNvPr id="32777" name="Line 12"/>
          <p:cNvSpPr>
            <a:spLocks noChangeShapeType="1"/>
          </p:cNvSpPr>
          <p:nvPr/>
        </p:nvSpPr>
        <p:spPr bwMode="auto">
          <a:xfrm>
            <a:off x="6103938" y="2860675"/>
            <a:ext cx="525462" cy="568325"/>
          </a:xfrm>
          <a:prstGeom prst="line">
            <a:avLst/>
          </a:prstGeom>
          <a:noFill/>
          <a:ln w="57150">
            <a:solidFill>
              <a:srgbClr val="FF0000"/>
            </a:solidFill>
            <a:round/>
            <a:headEnd/>
            <a:tailEnd type="triangle" w="med" len="med"/>
          </a:ln>
        </p:spPr>
        <p:txBody>
          <a:bodyPr/>
          <a:lstStyle/>
          <a:p>
            <a:endParaRPr lang="en-US"/>
          </a:p>
        </p:txBody>
      </p:sp>
      <p:sp>
        <p:nvSpPr>
          <p:cNvPr id="32778" name="Text Box 13"/>
          <p:cNvSpPr txBox="1">
            <a:spLocks noChangeArrowheads="1"/>
          </p:cNvSpPr>
          <p:nvPr/>
        </p:nvSpPr>
        <p:spPr bwMode="auto">
          <a:xfrm>
            <a:off x="1752600" y="6096000"/>
            <a:ext cx="3200400" cy="685800"/>
          </a:xfrm>
          <a:prstGeom prst="rect">
            <a:avLst/>
          </a:prstGeom>
          <a:noFill/>
          <a:ln w="9525">
            <a:noFill/>
            <a:miter lim="800000"/>
            <a:headEnd/>
            <a:tailEnd/>
          </a:ln>
        </p:spPr>
        <p:txBody>
          <a:bodyPr>
            <a:spAutoFit/>
          </a:bodyPr>
          <a:lstStyle/>
          <a:p>
            <a:pPr eaLnBrk="1" hangingPunct="1">
              <a:spcBef>
                <a:spcPct val="50000"/>
              </a:spcBef>
            </a:pPr>
            <a:r>
              <a:rPr lang="en-US">
                <a:solidFill>
                  <a:srgbClr val="FFFFFF"/>
                </a:solidFill>
              </a:rPr>
              <a:t>Through-Tee Assembly </a:t>
            </a:r>
          </a:p>
          <a:p>
            <a:pPr eaLnBrk="1" hangingPunct="1">
              <a:spcBef>
                <a:spcPct val="50000"/>
              </a:spcBef>
            </a:pPr>
            <a:r>
              <a:rPr lang="en-US" sz="1400">
                <a:solidFill>
                  <a:srgbClr val="FFFFFF"/>
                </a:solidFill>
              </a:rPr>
              <a:t>(includes Deflector Shield &amp; Flapper)</a:t>
            </a:r>
          </a:p>
        </p:txBody>
      </p:sp>
      <p:sp>
        <p:nvSpPr>
          <p:cNvPr id="32779" name="Line 14"/>
          <p:cNvSpPr>
            <a:spLocks noChangeShapeType="1"/>
          </p:cNvSpPr>
          <p:nvPr/>
        </p:nvSpPr>
        <p:spPr bwMode="auto">
          <a:xfrm flipV="1">
            <a:off x="2895600" y="5765800"/>
            <a:ext cx="406400" cy="330200"/>
          </a:xfrm>
          <a:prstGeom prst="line">
            <a:avLst/>
          </a:prstGeom>
          <a:noFill/>
          <a:ln w="57150">
            <a:solidFill>
              <a:srgbClr val="FF0000"/>
            </a:solidFill>
            <a:round/>
            <a:headEnd/>
            <a:tailEnd type="triangle" w="med" len="med"/>
          </a:ln>
        </p:spPr>
        <p:txBody>
          <a:bodyPr/>
          <a:lstStyle/>
          <a:p>
            <a:endParaRPr lang="en-US"/>
          </a:p>
        </p:txBody>
      </p:sp>
      <p:sp>
        <p:nvSpPr>
          <p:cNvPr id="32780" name="Text Box 15"/>
          <p:cNvSpPr txBox="1">
            <a:spLocks noChangeArrowheads="1"/>
          </p:cNvSpPr>
          <p:nvPr/>
        </p:nvSpPr>
        <p:spPr bwMode="auto">
          <a:xfrm>
            <a:off x="4724400" y="3048000"/>
            <a:ext cx="12954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FFFF"/>
                </a:solidFill>
              </a:rPr>
              <a:t>Stator</a:t>
            </a:r>
          </a:p>
        </p:txBody>
      </p:sp>
      <p:sp>
        <p:nvSpPr>
          <p:cNvPr id="32781" name="Line 16"/>
          <p:cNvSpPr>
            <a:spLocks noChangeShapeType="1"/>
          </p:cNvSpPr>
          <p:nvPr/>
        </p:nvSpPr>
        <p:spPr bwMode="auto">
          <a:xfrm>
            <a:off x="5160963" y="3403600"/>
            <a:ext cx="554037" cy="614363"/>
          </a:xfrm>
          <a:prstGeom prst="line">
            <a:avLst/>
          </a:prstGeom>
          <a:noFill/>
          <a:ln w="57150">
            <a:solidFill>
              <a:srgbClr val="FF0000"/>
            </a:solidFill>
            <a:round/>
            <a:headEnd/>
            <a:tailEnd type="triangle" w="med" len="med"/>
          </a:ln>
        </p:spPr>
        <p:txBody>
          <a:bodyPr/>
          <a:lstStyle/>
          <a:p>
            <a:endParaRPr lang="en-US"/>
          </a:p>
        </p:txBody>
      </p:sp>
      <p:sp>
        <p:nvSpPr>
          <p:cNvPr id="32782" name="Text Box 17"/>
          <p:cNvSpPr txBox="1">
            <a:spLocks noChangeArrowheads="1"/>
          </p:cNvSpPr>
          <p:nvPr/>
        </p:nvSpPr>
        <p:spPr bwMode="auto">
          <a:xfrm>
            <a:off x="3200400" y="3657600"/>
            <a:ext cx="12192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FFFF"/>
                </a:solidFill>
              </a:rPr>
              <a:t>Hubcap</a:t>
            </a:r>
          </a:p>
        </p:txBody>
      </p:sp>
      <p:sp>
        <p:nvSpPr>
          <p:cNvPr id="32783" name="Line 18"/>
          <p:cNvSpPr>
            <a:spLocks noChangeShapeType="1"/>
          </p:cNvSpPr>
          <p:nvPr/>
        </p:nvSpPr>
        <p:spPr bwMode="auto">
          <a:xfrm>
            <a:off x="3733800" y="4089400"/>
            <a:ext cx="381000" cy="422275"/>
          </a:xfrm>
          <a:prstGeom prst="line">
            <a:avLst/>
          </a:prstGeom>
          <a:noFill/>
          <a:ln w="57150">
            <a:solidFill>
              <a:srgbClr val="FF0000"/>
            </a:solidFill>
            <a:round/>
            <a:headEnd/>
            <a:tailEnd type="triangle" w="med" len="med"/>
          </a:ln>
        </p:spPr>
        <p:txBody>
          <a:bodyPr/>
          <a:lstStyle/>
          <a:p>
            <a:endParaRPr lang="en-US"/>
          </a:p>
        </p:txBody>
      </p:sp>
      <p:sp>
        <p:nvSpPr>
          <p:cNvPr id="32784" name="Text Box 19"/>
          <p:cNvSpPr txBox="1">
            <a:spLocks noChangeArrowheads="1"/>
          </p:cNvSpPr>
          <p:nvPr/>
        </p:nvSpPr>
        <p:spPr bwMode="auto">
          <a:xfrm>
            <a:off x="4953000" y="5689600"/>
            <a:ext cx="19050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FFFF"/>
                </a:solidFill>
              </a:rPr>
              <a:t>Outside Hose</a:t>
            </a:r>
          </a:p>
        </p:txBody>
      </p:sp>
      <p:sp>
        <p:nvSpPr>
          <p:cNvPr id="32785" name="Text Box 20"/>
          <p:cNvSpPr txBox="1">
            <a:spLocks noChangeArrowheads="1"/>
          </p:cNvSpPr>
          <p:nvPr/>
        </p:nvSpPr>
        <p:spPr bwMode="auto">
          <a:xfrm>
            <a:off x="1905000" y="4281488"/>
            <a:ext cx="1828800" cy="366712"/>
          </a:xfrm>
          <a:prstGeom prst="rect">
            <a:avLst/>
          </a:prstGeom>
          <a:noFill/>
          <a:ln w="9525">
            <a:noFill/>
            <a:miter lim="800000"/>
            <a:headEnd/>
            <a:tailEnd/>
          </a:ln>
        </p:spPr>
        <p:txBody>
          <a:bodyPr>
            <a:spAutoFit/>
          </a:bodyPr>
          <a:lstStyle/>
          <a:p>
            <a:pPr eaLnBrk="1" hangingPunct="1">
              <a:spcBef>
                <a:spcPct val="50000"/>
              </a:spcBef>
            </a:pPr>
            <a:r>
              <a:rPr lang="en-US">
                <a:solidFill>
                  <a:srgbClr val="FFFFFF"/>
                </a:solidFill>
              </a:rPr>
              <a:t>Inside Hose</a:t>
            </a:r>
          </a:p>
        </p:txBody>
      </p:sp>
      <p:sp>
        <p:nvSpPr>
          <p:cNvPr id="32786" name="Line 21"/>
          <p:cNvSpPr>
            <a:spLocks noChangeShapeType="1"/>
          </p:cNvSpPr>
          <p:nvPr/>
        </p:nvSpPr>
        <p:spPr bwMode="auto">
          <a:xfrm>
            <a:off x="2514600" y="4724400"/>
            <a:ext cx="0" cy="381000"/>
          </a:xfrm>
          <a:prstGeom prst="line">
            <a:avLst/>
          </a:prstGeom>
          <a:noFill/>
          <a:ln w="57150">
            <a:solidFill>
              <a:srgbClr val="FF0000"/>
            </a:solidFill>
            <a:round/>
            <a:headEnd/>
            <a:tailEnd type="triangle" w="med" len="med"/>
          </a:ln>
        </p:spPr>
        <p:txBody>
          <a:bodyPr/>
          <a:lstStyle/>
          <a:p>
            <a:endParaRPr lang="en-US"/>
          </a:p>
        </p:txBody>
      </p:sp>
      <p:sp>
        <p:nvSpPr>
          <p:cNvPr id="32787" name="Line 22"/>
          <p:cNvSpPr>
            <a:spLocks noChangeShapeType="1"/>
          </p:cNvSpPr>
          <p:nvPr/>
        </p:nvSpPr>
        <p:spPr bwMode="auto">
          <a:xfrm flipH="1">
            <a:off x="4267200" y="5918200"/>
            <a:ext cx="685800"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DB51C69-6011-4166-AB54-AE0BDB88E9C7}" type="slidenum">
              <a:rPr lang="en-US"/>
              <a:pPr>
                <a:defRPr/>
              </a:pPr>
              <a:t>2</a:t>
            </a:fld>
            <a:endParaRPr lang="en-US"/>
          </a:p>
        </p:txBody>
      </p:sp>
      <p:sp>
        <p:nvSpPr>
          <p:cNvPr id="43010" name="Rectangle 2"/>
          <p:cNvSpPr>
            <a:spLocks noGrp="1" noChangeArrowheads="1"/>
          </p:cNvSpPr>
          <p:nvPr>
            <p:ph type="title"/>
          </p:nvPr>
        </p:nvSpPr>
        <p:spPr/>
        <p:txBody>
          <a:bodyPr/>
          <a:lstStyle/>
          <a:p>
            <a:pPr eaLnBrk="1" hangingPunct="1">
              <a:defRPr/>
            </a:pPr>
            <a:r>
              <a:rPr lang="en-US" u="sng" dirty="0" smtClean="0"/>
              <a:t>Pressure Systems International</a:t>
            </a:r>
          </a:p>
        </p:txBody>
      </p:sp>
      <p:sp>
        <p:nvSpPr>
          <p:cNvPr id="43011" name="Rectangle 3"/>
          <p:cNvSpPr>
            <a:spLocks noGrp="1" noChangeArrowheads="1"/>
          </p:cNvSpPr>
          <p:nvPr>
            <p:ph type="body" idx="1"/>
          </p:nvPr>
        </p:nvSpPr>
        <p:spPr/>
        <p:txBody>
          <a:bodyPr/>
          <a:lstStyle/>
          <a:p>
            <a:pPr eaLnBrk="1" hangingPunct="1">
              <a:lnSpc>
                <a:spcPct val="80000"/>
              </a:lnSpc>
              <a:defRPr/>
            </a:pPr>
            <a:r>
              <a:rPr lang="en-US" sz="1800" b="1" dirty="0" smtClean="0">
                <a:effectLst/>
              </a:rPr>
              <a:t>Invented automatic tire inflation 19 years ago</a:t>
            </a:r>
          </a:p>
          <a:p>
            <a:pPr eaLnBrk="1" hangingPunct="1">
              <a:lnSpc>
                <a:spcPct val="80000"/>
              </a:lnSpc>
              <a:buFont typeface="Wingdings" pitchFamily="2" charset="2"/>
              <a:buNone/>
              <a:defRPr/>
            </a:pPr>
            <a:endParaRPr lang="en-US" sz="1800" b="1" dirty="0" smtClean="0">
              <a:effectLst/>
            </a:endParaRPr>
          </a:p>
          <a:p>
            <a:pPr eaLnBrk="1" hangingPunct="1">
              <a:lnSpc>
                <a:spcPct val="80000"/>
              </a:lnSpc>
              <a:defRPr/>
            </a:pPr>
            <a:r>
              <a:rPr lang="en-US" sz="1800" b="1" dirty="0" smtClean="0">
                <a:effectLst/>
              </a:rPr>
              <a:t>Company headquarters &amp; manufacturing facility – San Antonio, TX</a:t>
            </a:r>
          </a:p>
          <a:p>
            <a:pPr eaLnBrk="1" hangingPunct="1">
              <a:lnSpc>
                <a:spcPct val="80000"/>
              </a:lnSpc>
              <a:buFont typeface="Wingdings" pitchFamily="2" charset="2"/>
              <a:buNone/>
              <a:defRPr/>
            </a:pPr>
            <a:endParaRPr lang="en-US" sz="1800" b="1" dirty="0" smtClean="0">
              <a:effectLst/>
            </a:endParaRPr>
          </a:p>
          <a:p>
            <a:pPr eaLnBrk="1" hangingPunct="1">
              <a:lnSpc>
                <a:spcPct val="80000"/>
              </a:lnSpc>
              <a:defRPr/>
            </a:pPr>
            <a:r>
              <a:rPr lang="en-US" sz="1800" b="1" dirty="0" smtClean="0">
                <a:effectLst/>
              </a:rPr>
              <a:t>28 patents issued &amp; patents pending</a:t>
            </a:r>
          </a:p>
          <a:p>
            <a:pPr eaLnBrk="1" hangingPunct="1">
              <a:lnSpc>
                <a:spcPct val="80000"/>
              </a:lnSpc>
              <a:buFont typeface="Wingdings" pitchFamily="2" charset="2"/>
              <a:buNone/>
              <a:defRPr/>
            </a:pPr>
            <a:endParaRPr lang="en-US" sz="1800" b="1" dirty="0" smtClean="0">
              <a:effectLst/>
            </a:endParaRPr>
          </a:p>
          <a:p>
            <a:pPr eaLnBrk="1" hangingPunct="1">
              <a:lnSpc>
                <a:spcPct val="80000"/>
              </a:lnSpc>
              <a:defRPr/>
            </a:pPr>
            <a:r>
              <a:rPr lang="en-US" sz="1800" b="1" dirty="0" smtClean="0">
                <a:effectLst/>
              </a:rPr>
              <a:t>Beginning in 1999 – partnered in sales &amp; marketing with ArvinMeritor worldwide and it continues through today</a:t>
            </a:r>
          </a:p>
          <a:p>
            <a:pPr eaLnBrk="1" hangingPunct="1">
              <a:lnSpc>
                <a:spcPct val="80000"/>
              </a:lnSpc>
              <a:defRPr/>
            </a:pPr>
            <a:endParaRPr lang="en-US" sz="1800" b="1" dirty="0" smtClean="0">
              <a:effectLst/>
            </a:endParaRPr>
          </a:p>
          <a:p>
            <a:pPr eaLnBrk="1" hangingPunct="1">
              <a:lnSpc>
                <a:spcPct val="80000"/>
              </a:lnSpc>
              <a:defRPr/>
            </a:pPr>
            <a:r>
              <a:rPr lang="en-US" sz="1800" b="1" dirty="0" smtClean="0">
                <a:effectLst/>
              </a:rPr>
              <a:t>Achieved standard position in 37+% of the Top 100 For Hire &amp; Private fleets in North America</a:t>
            </a:r>
          </a:p>
          <a:p>
            <a:pPr eaLnBrk="1" hangingPunct="1">
              <a:lnSpc>
                <a:spcPct val="80000"/>
              </a:lnSpc>
              <a:defRPr/>
            </a:pPr>
            <a:endParaRPr lang="en-US" sz="1800" b="1" dirty="0" smtClean="0">
              <a:effectLst/>
            </a:endParaRPr>
          </a:p>
          <a:p>
            <a:pPr eaLnBrk="1" hangingPunct="1">
              <a:lnSpc>
                <a:spcPct val="80000"/>
              </a:lnSpc>
              <a:defRPr/>
            </a:pPr>
            <a:r>
              <a:rPr lang="en-US" sz="1800" b="1" dirty="0" smtClean="0">
                <a:effectLst/>
              </a:rPr>
              <a:t>Over 3 million + tires protected by MTIS by P.S.I.™</a:t>
            </a:r>
          </a:p>
          <a:p>
            <a:pPr eaLnBrk="1" hangingPunct="1">
              <a:lnSpc>
                <a:spcPct val="80000"/>
              </a:lnSpc>
              <a:defRPr/>
            </a:pPr>
            <a:endParaRPr lang="en-US" sz="1800" b="1" dirty="0" smtClean="0">
              <a:effectLst/>
            </a:endParaRPr>
          </a:p>
          <a:p>
            <a:pPr eaLnBrk="1" hangingPunct="1">
              <a:lnSpc>
                <a:spcPct val="80000"/>
              </a:lnSpc>
              <a:defRPr/>
            </a:pPr>
            <a:r>
              <a:rPr lang="en-US" sz="1800" b="1" dirty="0" smtClean="0">
                <a:effectLst/>
              </a:rPr>
              <a:t>Over 35% market share with OE trailer manufacturing</a:t>
            </a:r>
          </a:p>
          <a:p>
            <a:pPr eaLnBrk="1" hangingPunct="1">
              <a:lnSpc>
                <a:spcPct val="80000"/>
              </a:lnSpc>
              <a:defRPr/>
            </a:pPr>
            <a:endParaRPr lang="en-US" sz="1800" b="1" dirty="0" smtClean="0">
              <a:effectLst/>
            </a:endParaRPr>
          </a:p>
          <a:p>
            <a:pPr eaLnBrk="1" hangingPunct="1">
              <a:lnSpc>
                <a:spcPct val="80000"/>
              </a:lnSpc>
              <a:defRPr/>
            </a:pPr>
            <a:r>
              <a:rPr lang="en-US" sz="1800" b="1" dirty="0" smtClean="0">
                <a:effectLst/>
              </a:rPr>
              <a:t>500,000 + trailers worldwide</a:t>
            </a:r>
          </a:p>
          <a:p>
            <a:pPr eaLnBrk="1" hangingPunct="1">
              <a:lnSpc>
                <a:spcPct val="80000"/>
              </a:lnSpc>
              <a:defRPr/>
            </a:pPr>
            <a:endParaRPr lang="en-US" sz="1800" b="1" dirty="0" smtClean="0">
              <a:effectLst/>
            </a:endParaRPr>
          </a:p>
          <a:p>
            <a:pPr eaLnBrk="1" hangingPunct="1">
              <a:lnSpc>
                <a:spcPct val="80000"/>
              </a:lnSpc>
              <a:defRPr/>
            </a:pPr>
            <a:r>
              <a:rPr lang="en-US" sz="1800" b="1" dirty="0" smtClean="0">
                <a:effectLst/>
              </a:rPr>
              <a:t>Established markets &amp; shipped product to over 39 countries</a:t>
            </a:r>
          </a:p>
          <a:p>
            <a:pPr eaLnBrk="1" hangingPunct="1">
              <a:lnSpc>
                <a:spcPct val="80000"/>
              </a:lnSpc>
              <a:defRPr/>
            </a:pPr>
            <a:endParaRPr lang="en-US" sz="1600" b="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011">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0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19D924E-8526-4B7E-8B6A-4D7C7160E98E}" type="slidenum">
              <a:rPr lang="en-US"/>
              <a:pPr>
                <a:defRPr/>
              </a:pPr>
              <a:t>20</a:t>
            </a:fld>
            <a:endParaRPr lang="en-US"/>
          </a:p>
        </p:txBody>
      </p:sp>
      <p:pic>
        <p:nvPicPr>
          <p:cNvPr id="33795" name="Picture 5" descr="FUEL0003"/>
          <p:cNvPicPr>
            <a:picLocks noChangeAspect="1" noChangeArrowheads="1"/>
          </p:cNvPicPr>
          <p:nvPr/>
        </p:nvPicPr>
        <p:blipFill>
          <a:blip r:embed="rId3" cstate="print"/>
          <a:srcRect r="-195"/>
          <a:stretch>
            <a:fillRect/>
          </a:stretch>
        </p:blipFill>
        <p:spPr bwMode="auto">
          <a:xfrm>
            <a:off x="2133600" y="1901825"/>
            <a:ext cx="3124200" cy="2516188"/>
          </a:xfrm>
          <a:prstGeom prst="rect">
            <a:avLst/>
          </a:prstGeom>
          <a:noFill/>
          <a:ln w="57150">
            <a:solidFill>
              <a:srgbClr val="000000"/>
            </a:solidFill>
            <a:miter lim="800000"/>
            <a:headEnd/>
            <a:tailEnd/>
          </a:ln>
        </p:spPr>
      </p:pic>
      <p:pic>
        <p:nvPicPr>
          <p:cNvPr id="33796" name="Picture 6" descr="FUEL0006"/>
          <p:cNvPicPr>
            <a:picLocks noChangeAspect="1" noChangeArrowheads="1"/>
          </p:cNvPicPr>
          <p:nvPr/>
        </p:nvPicPr>
        <p:blipFill>
          <a:blip r:embed="rId4" cstate="print"/>
          <a:srcRect/>
          <a:stretch>
            <a:fillRect/>
          </a:stretch>
        </p:blipFill>
        <p:spPr bwMode="auto">
          <a:xfrm>
            <a:off x="5829300" y="636588"/>
            <a:ext cx="3009900" cy="2514600"/>
          </a:xfrm>
          <a:prstGeom prst="rect">
            <a:avLst/>
          </a:prstGeom>
          <a:noFill/>
          <a:ln w="57150">
            <a:solidFill>
              <a:srgbClr val="000000"/>
            </a:solidFill>
            <a:miter lim="800000"/>
            <a:headEnd/>
            <a:tailEnd/>
          </a:ln>
        </p:spPr>
      </p:pic>
      <p:sp>
        <p:nvSpPr>
          <p:cNvPr id="33797" name="Text Box 8"/>
          <p:cNvSpPr txBox="1">
            <a:spLocks noChangeArrowheads="1"/>
          </p:cNvSpPr>
          <p:nvPr/>
        </p:nvSpPr>
        <p:spPr bwMode="auto">
          <a:xfrm>
            <a:off x="2438400" y="4648200"/>
            <a:ext cx="2438400" cy="1247775"/>
          </a:xfrm>
          <a:prstGeom prst="rect">
            <a:avLst/>
          </a:prstGeom>
          <a:solidFill>
            <a:srgbClr val="FF0000"/>
          </a:solidFill>
          <a:ln w="57150">
            <a:solidFill>
              <a:srgbClr val="000000"/>
            </a:solidFill>
            <a:miter lim="800000"/>
            <a:headEnd/>
            <a:tailEnd/>
          </a:ln>
        </p:spPr>
        <p:txBody>
          <a:bodyPr>
            <a:spAutoFit/>
          </a:bodyPr>
          <a:lstStyle/>
          <a:p>
            <a:pPr algn="ctr">
              <a:spcBef>
                <a:spcPct val="50000"/>
              </a:spcBef>
            </a:pPr>
            <a:r>
              <a:rPr lang="en-US" b="1">
                <a:solidFill>
                  <a:srgbClr val="000000"/>
                </a:solidFill>
              </a:rPr>
              <a:t>Hubcap with 6 vents – Prevents wheel end pressure buildup</a:t>
            </a:r>
          </a:p>
        </p:txBody>
      </p:sp>
      <p:pic>
        <p:nvPicPr>
          <p:cNvPr id="33798" name="Picture 7" descr="FUEL0005"/>
          <p:cNvPicPr>
            <a:picLocks noChangeAspect="1" noChangeArrowheads="1"/>
          </p:cNvPicPr>
          <p:nvPr/>
        </p:nvPicPr>
        <p:blipFill>
          <a:blip r:embed="rId5" cstate="print"/>
          <a:srcRect/>
          <a:stretch>
            <a:fillRect/>
          </a:stretch>
        </p:blipFill>
        <p:spPr bwMode="auto">
          <a:xfrm>
            <a:off x="5905500" y="3989388"/>
            <a:ext cx="2933700" cy="2487612"/>
          </a:xfrm>
          <a:prstGeom prst="rect">
            <a:avLst/>
          </a:prstGeom>
          <a:noFill/>
          <a:ln w="57150">
            <a:solidFill>
              <a:srgbClr val="000000"/>
            </a:solidFill>
            <a:miter lim="800000"/>
            <a:headEnd/>
            <a:tailEnd/>
          </a:ln>
        </p:spPr>
      </p:pic>
      <p:sp>
        <p:nvSpPr>
          <p:cNvPr id="33799" name="Text Box 10"/>
          <p:cNvSpPr txBox="1">
            <a:spLocks noChangeArrowheads="1"/>
          </p:cNvSpPr>
          <p:nvPr/>
        </p:nvSpPr>
        <p:spPr bwMode="auto">
          <a:xfrm>
            <a:off x="6172200" y="2820988"/>
            <a:ext cx="2362200" cy="1522412"/>
          </a:xfrm>
          <a:prstGeom prst="rect">
            <a:avLst/>
          </a:prstGeom>
          <a:solidFill>
            <a:srgbClr val="FF0000"/>
          </a:solidFill>
          <a:ln w="57150">
            <a:solidFill>
              <a:srgbClr val="000000"/>
            </a:solidFill>
            <a:miter lim="800000"/>
            <a:headEnd/>
            <a:tailEnd/>
          </a:ln>
        </p:spPr>
        <p:txBody>
          <a:bodyPr>
            <a:spAutoFit/>
          </a:bodyPr>
          <a:lstStyle/>
          <a:p>
            <a:pPr algn="ctr">
              <a:spcBef>
                <a:spcPct val="50000"/>
              </a:spcBef>
            </a:pPr>
            <a:r>
              <a:rPr lang="en-US" b="1">
                <a:solidFill>
                  <a:srgbClr val="000000"/>
                </a:solidFill>
              </a:rPr>
              <a:t> Thru-Tee is hand tightened into hubcap – Works with either duals or wide-base singles</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7AE6405-C93F-48B9-8FD5-76FD6A601843}" type="slidenum">
              <a:rPr lang="en-US"/>
              <a:pPr>
                <a:defRPr/>
              </a:pPr>
              <a:t>21</a:t>
            </a:fld>
            <a:endParaRPr lang="en-US"/>
          </a:p>
        </p:txBody>
      </p:sp>
      <p:sp>
        <p:nvSpPr>
          <p:cNvPr id="901122" name="Rectangle 2"/>
          <p:cNvSpPr>
            <a:spLocks noGrp="1" noChangeArrowheads="1"/>
          </p:cNvSpPr>
          <p:nvPr>
            <p:ph type="title"/>
          </p:nvPr>
        </p:nvSpPr>
        <p:spPr>
          <a:xfrm>
            <a:off x="304800" y="381000"/>
            <a:ext cx="8229600" cy="1143000"/>
          </a:xfrm>
        </p:spPr>
        <p:txBody>
          <a:bodyPr/>
          <a:lstStyle/>
          <a:p>
            <a:pPr eaLnBrk="1" hangingPunct="1">
              <a:defRPr/>
            </a:pPr>
            <a:r>
              <a:rPr lang="en-US" dirty="0" smtClean="0"/>
              <a:t>Quality Assurance</a:t>
            </a:r>
          </a:p>
        </p:txBody>
      </p:sp>
      <p:sp>
        <p:nvSpPr>
          <p:cNvPr id="901123" name="Rectangle 3"/>
          <p:cNvSpPr>
            <a:spLocks noGrp="1" noChangeArrowheads="1"/>
          </p:cNvSpPr>
          <p:nvPr>
            <p:ph type="body" sz="half" idx="1"/>
          </p:nvPr>
        </p:nvSpPr>
        <p:spPr>
          <a:xfrm>
            <a:off x="457200" y="1600200"/>
            <a:ext cx="4038600" cy="1066800"/>
          </a:xfrm>
        </p:spPr>
        <p:txBody>
          <a:bodyPr/>
          <a:lstStyle/>
          <a:p>
            <a:pPr eaLnBrk="1" hangingPunct="1">
              <a:defRPr/>
            </a:pPr>
            <a:r>
              <a:rPr lang="en-US" sz="2800" smtClean="0"/>
              <a:t>Every key component tested 100%</a:t>
            </a:r>
          </a:p>
        </p:txBody>
      </p:sp>
      <p:pic>
        <p:nvPicPr>
          <p:cNvPr id="901124" name="MOV01241.MPG">
            <a:hlinkClick r:id="" action="ppaction://media"/>
          </p:cNvPr>
          <p:cNvPicPr>
            <a:picLocks noGrp="1" noRot="1" noChangeAspect="1" noChangeArrowheads="1"/>
          </p:cNvPicPr>
          <p:nvPr>
            <p:ph sz="quarter" idx="2"/>
            <a:videoFile r:link="rId1"/>
          </p:nvPr>
        </p:nvPicPr>
        <p:blipFill>
          <a:blip r:embed="rId6" cstate="print"/>
          <a:srcRect/>
          <a:stretch>
            <a:fillRect/>
          </a:stretch>
        </p:blipFill>
        <p:spPr>
          <a:xfrm>
            <a:off x="4724400" y="1295400"/>
            <a:ext cx="3529013" cy="2646363"/>
          </a:xfrm>
        </p:spPr>
      </p:pic>
      <p:pic>
        <p:nvPicPr>
          <p:cNvPr id="901126" name="MOV01234.MPG"/>
          <p:cNvPicPr>
            <a:picLocks noGrp="1" noRot="1" noChangeAspect="1" noChangeArrowheads="1"/>
          </p:cNvPicPr>
          <p:nvPr>
            <p:ph sz="quarter" idx="3"/>
            <a:videoFile r:link="rId2"/>
          </p:nvPr>
        </p:nvPicPr>
        <p:blipFill>
          <a:blip r:embed="rId7" cstate="print"/>
          <a:srcRect/>
          <a:stretch>
            <a:fillRect/>
          </a:stretch>
        </p:blipFill>
        <p:spPr>
          <a:xfrm>
            <a:off x="5562600" y="4133850"/>
            <a:ext cx="3429000" cy="2571750"/>
          </a:xfrm>
        </p:spPr>
      </p:pic>
      <p:pic>
        <p:nvPicPr>
          <p:cNvPr id="901128" name="MOV01231.MPG"/>
          <p:cNvPicPr>
            <a:picLocks noRot="1" noChangeAspect="1" noChangeArrowheads="1"/>
          </p:cNvPicPr>
          <p:nvPr>
            <a:videoFile r:link="rId3"/>
          </p:nvPr>
        </p:nvPicPr>
        <p:blipFill>
          <a:blip r:embed="rId8" cstate="print"/>
          <a:srcRect/>
          <a:stretch>
            <a:fillRect/>
          </a:stretch>
        </p:blipFill>
        <p:spPr bwMode="auto">
          <a:xfrm>
            <a:off x="304800" y="2590800"/>
            <a:ext cx="2743200" cy="2057400"/>
          </a:xfrm>
          <a:prstGeom prst="rect">
            <a:avLst/>
          </a:prstGeom>
          <a:noFill/>
          <a:ln w="76200">
            <a:solidFill>
              <a:schemeClr val="folHlink"/>
            </a:solidFill>
            <a:miter lim="800000"/>
            <a:headEnd/>
            <a:tailEnd/>
          </a:ln>
        </p:spPr>
      </p:pic>
      <p:pic>
        <p:nvPicPr>
          <p:cNvPr id="901130" name="MOV01232.MPG"/>
          <p:cNvPicPr>
            <a:picLocks noRot="1" noChangeAspect="1" noChangeArrowheads="1"/>
          </p:cNvPicPr>
          <p:nvPr>
            <a:videoFile r:link="rId4"/>
          </p:nvPr>
        </p:nvPicPr>
        <p:blipFill>
          <a:blip r:embed="rId9" cstate="print"/>
          <a:srcRect/>
          <a:stretch>
            <a:fillRect/>
          </a:stretch>
        </p:blipFill>
        <p:spPr bwMode="auto">
          <a:xfrm>
            <a:off x="2003425" y="4800600"/>
            <a:ext cx="2644775" cy="1984375"/>
          </a:xfrm>
          <a:prstGeom prst="rect">
            <a:avLst/>
          </a:prstGeom>
          <a:noFill/>
          <a:ln w="76200">
            <a:solidFill>
              <a:schemeClr val="folHlink"/>
            </a:solid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01" fill="hold"/>
                                        <p:tgtEl>
                                          <p:spTgt spid="901124"/>
                                        </p:tgtEl>
                                      </p:cBhvr>
                                    </p:cmd>
                                  </p:childTnLst>
                                </p:cTn>
                              </p:par>
                            </p:childTnLst>
                          </p:cTn>
                        </p:par>
                        <p:par>
                          <p:cTn id="7" fill="hold">
                            <p:stCondLst>
                              <p:cond delay="22501"/>
                            </p:stCondLst>
                            <p:childTnLst>
                              <p:par>
                                <p:cTn id="8" presetID="1" presetClass="mediacall" presetSubtype="0" fill="hold" nodeType="afterEffect">
                                  <p:stCondLst>
                                    <p:cond delay="0"/>
                                  </p:stCondLst>
                                  <p:childTnLst>
                                    <p:cmd type="call" cmd="playFrom(0.0)">
                                      <p:cBhvr>
                                        <p:cTn id="9" dur="15013" fill="hold"/>
                                        <p:tgtEl>
                                          <p:spTgt spid="901128"/>
                                        </p:tgtEl>
                                      </p:cBhvr>
                                    </p:cmd>
                                  </p:childTnLst>
                                </p:cTn>
                              </p:par>
                            </p:childTnLst>
                          </p:cTn>
                        </p:par>
                        <p:par>
                          <p:cTn id="10" fill="hold">
                            <p:stCondLst>
                              <p:cond delay="37514"/>
                            </p:stCondLst>
                            <p:childTnLst>
                              <p:par>
                                <p:cTn id="11" presetID="1" presetClass="mediacall" presetSubtype="0" fill="hold" nodeType="afterEffect">
                                  <p:stCondLst>
                                    <p:cond delay="0"/>
                                  </p:stCondLst>
                                  <p:childTnLst>
                                    <p:cmd type="call" cmd="playFrom(0.0)">
                                      <p:cBhvr>
                                        <p:cTn id="12" dur="18001" fill="hold"/>
                                        <p:tgtEl>
                                          <p:spTgt spid="90113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0112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901124"/>
                                        </p:tgtEl>
                                      </p:cBhvr>
                                    </p:cmd>
                                  </p:childTnLst>
                                </p:cTn>
                              </p:par>
                            </p:childTnLst>
                          </p:cTn>
                        </p:par>
                      </p:childTnLst>
                    </p:cTn>
                  </p:par>
                </p:childTnLst>
              </p:cTn>
              <p:nextCondLst>
                <p:cond evt="onClick" delay="0">
                  <p:tgtEl>
                    <p:spTgt spid="901124"/>
                  </p:tgtEl>
                </p:cond>
              </p:nextCondLst>
            </p:seq>
            <p:video>
              <p:cMediaNode mute="1">
                <p:cTn id="18" fill="hold" display="0">
                  <p:stCondLst>
                    <p:cond delay="indefinite"/>
                  </p:stCondLst>
                  <p:endCondLst>
                    <p:cond evt="onNext" delay="0">
                      <p:tgtEl>
                        <p:sldTgt/>
                      </p:tgtEl>
                    </p:cond>
                    <p:cond evt="onPrev" delay="0">
                      <p:tgtEl>
                        <p:sldTgt/>
                      </p:tgtEl>
                    </p:cond>
                  </p:endCondLst>
                </p:cTn>
                <p:tgtEl>
                  <p:spTgt spid="901124"/>
                </p:tgtEl>
              </p:cMediaNode>
            </p:video>
            <p:seq concurrent="1" nextAc="seek">
              <p:cTn id="19" restart="whenNotActive" fill="hold" evtFilter="cancelBubble" nodeType="interactiveSeq">
                <p:stCondLst>
                  <p:cond evt="onClick" delay="0">
                    <p:tgtEl>
                      <p:spTgt spid="901126"/>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901126"/>
                                        </p:tgtEl>
                                      </p:cBhvr>
                                    </p:cmd>
                                  </p:childTnLst>
                                </p:cTn>
                              </p:par>
                            </p:childTnLst>
                          </p:cTn>
                        </p:par>
                      </p:childTnLst>
                    </p:cTn>
                  </p:par>
                </p:childTnLst>
              </p:cTn>
              <p:nextCondLst>
                <p:cond evt="onClick" delay="0">
                  <p:tgtEl>
                    <p:spTgt spid="901126"/>
                  </p:tgtEl>
                </p:cond>
              </p:nextCondLst>
            </p:seq>
            <p:video>
              <p:cMediaNode>
                <p:cTn id="24" fill="hold" display="0">
                  <p:stCondLst>
                    <p:cond delay="indefinite"/>
                  </p:stCondLst>
                  <p:endCondLst>
                    <p:cond evt="onNext" delay="0">
                      <p:tgtEl>
                        <p:sldTgt/>
                      </p:tgtEl>
                    </p:cond>
                    <p:cond evt="onPrev" delay="0">
                      <p:tgtEl>
                        <p:sldTgt/>
                      </p:tgtEl>
                    </p:cond>
                  </p:endCondLst>
                </p:cTn>
                <p:tgtEl>
                  <p:spTgt spid="901126"/>
                </p:tgtEl>
              </p:cMediaNode>
            </p:video>
            <p:seq concurrent="1" nextAc="seek">
              <p:cTn id="25" restart="whenNotActive" fill="hold" evtFilter="cancelBubble" nodeType="interactiveSeq">
                <p:stCondLst>
                  <p:cond evt="onClick" delay="0">
                    <p:tgtEl>
                      <p:spTgt spid="901128"/>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901128"/>
                                        </p:tgtEl>
                                      </p:cBhvr>
                                    </p:cmd>
                                  </p:childTnLst>
                                </p:cTn>
                              </p:par>
                            </p:childTnLst>
                          </p:cTn>
                        </p:par>
                      </p:childTnLst>
                    </p:cTn>
                  </p:par>
                </p:childTnLst>
              </p:cTn>
              <p:nextCondLst>
                <p:cond evt="onClick" delay="0">
                  <p:tgtEl>
                    <p:spTgt spid="901128"/>
                  </p:tgtEl>
                </p:cond>
              </p:nextCondLst>
            </p:seq>
            <p:video>
              <p:cMediaNode mute="1">
                <p:cTn id="30" fill="hold" display="0">
                  <p:stCondLst>
                    <p:cond delay="indefinite"/>
                  </p:stCondLst>
                  <p:endCondLst>
                    <p:cond evt="onNext" delay="0">
                      <p:tgtEl>
                        <p:sldTgt/>
                      </p:tgtEl>
                    </p:cond>
                    <p:cond evt="onPrev" delay="0">
                      <p:tgtEl>
                        <p:sldTgt/>
                      </p:tgtEl>
                    </p:cond>
                  </p:endCondLst>
                </p:cTn>
                <p:tgtEl>
                  <p:spTgt spid="901128"/>
                </p:tgtEl>
              </p:cMediaNode>
            </p:video>
            <p:seq concurrent="1" nextAc="seek">
              <p:cTn id="31" restart="whenNotActive" fill="hold" evtFilter="cancelBubble" nodeType="interactiveSeq">
                <p:stCondLst>
                  <p:cond evt="onClick" delay="0">
                    <p:tgtEl>
                      <p:spTgt spid="901130"/>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901130"/>
                                        </p:tgtEl>
                                      </p:cBhvr>
                                    </p:cmd>
                                  </p:childTnLst>
                                </p:cTn>
                              </p:par>
                            </p:childTnLst>
                          </p:cTn>
                        </p:par>
                      </p:childTnLst>
                    </p:cTn>
                  </p:par>
                </p:childTnLst>
              </p:cTn>
              <p:nextCondLst>
                <p:cond evt="onClick" delay="0">
                  <p:tgtEl>
                    <p:spTgt spid="901130"/>
                  </p:tgtEl>
                </p:cond>
              </p:nextCondLst>
            </p:seq>
            <p:video>
              <p:cMediaNode mute="1">
                <p:cTn id="36" fill="hold" display="0">
                  <p:stCondLst>
                    <p:cond delay="indefinite"/>
                  </p:stCondLst>
                  <p:endCondLst>
                    <p:cond evt="onNext" delay="0">
                      <p:tgtEl>
                        <p:sldTgt/>
                      </p:tgtEl>
                    </p:cond>
                    <p:cond evt="onPrev" delay="0">
                      <p:tgtEl>
                        <p:sldTgt/>
                      </p:tgtEl>
                    </p:cond>
                  </p:endCondLst>
                </p:cTn>
                <p:tgtEl>
                  <p:spTgt spid="90113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p:cNvSpPr>
            <a:spLocks noGrp="1" noChangeArrowheads="1"/>
          </p:cNvSpPr>
          <p:nvPr>
            <p:ph type="sldNum" sz="quarter" idx="12"/>
          </p:nvPr>
        </p:nvSpPr>
        <p:spPr/>
        <p:txBody>
          <a:bodyPr/>
          <a:lstStyle/>
          <a:p>
            <a:pPr>
              <a:defRPr/>
            </a:pPr>
            <a:fld id="{CA87B6FF-9977-4C02-A328-052B93A8FE35}" type="slidenum">
              <a:rPr lang="en-US"/>
              <a:pPr>
                <a:defRPr/>
              </a:pPr>
              <a:t>22</a:t>
            </a:fld>
            <a:endParaRPr lang="en-US"/>
          </a:p>
        </p:txBody>
      </p:sp>
      <p:sp>
        <p:nvSpPr>
          <p:cNvPr id="219142" name="Rectangle 6"/>
          <p:cNvSpPr>
            <a:spLocks noGrp="1" noChangeArrowheads="1"/>
          </p:cNvSpPr>
          <p:nvPr>
            <p:ph type="ctrTitle"/>
          </p:nvPr>
        </p:nvSpPr>
        <p:spPr>
          <a:xfrm>
            <a:off x="228600" y="1295400"/>
            <a:ext cx="8610600" cy="838200"/>
          </a:xfrm>
          <a:effectLst>
            <a:outerShdw dist="35921" dir="2700000" algn="ctr" rotWithShape="0">
              <a:srgbClr val="FF0000"/>
            </a:outerShdw>
          </a:effectLst>
        </p:spPr>
        <p:txBody>
          <a:bodyPr/>
          <a:lstStyle/>
          <a:p>
            <a:pPr eaLnBrk="1" hangingPunct="1">
              <a:defRPr/>
            </a:pPr>
            <a:r>
              <a:rPr lang="en-US" sz="6600" i="1" smtClean="0">
                <a:solidFill>
                  <a:schemeClr val="tx1"/>
                </a:solidFill>
                <a:latin typeface="Times New Roman" charset="0"/>
              </a:rPr>
              <a:t>MTIS by PSI with</a:t>
            </a:r>
          </a:p>
        </p:txBody>
      </p:sp>
      <p:sp>
        <p:nvSpPr>
          <p:cNvPr id="219143" name="Rectangle 7"/>
          <p:cNvSpPr>
            <a:spLocks noGrp="1" noChangeArrowheads="1"/>
          </p:cNvSpPr>
          <p:nvPr>
            <p:ph type="subTitle" idx="1"/>
          </p:nvPr>
        </p:nvSpPr>
        <p:spPr>
          <a:xfrm>
            <a:off x="1143000" y="2819400"/>
            <a:ext cx="6858000" cy="990600"/>
          </a:xfrm>
          <a:solidFill>
            <a:srgbClr val="000000"/>
          </a:solidFill>
          <a:ln w="57150">
            <a:solidFill>
              <a:schemeClr val="tx1"/>
            </a:solidFill>
          </a:ln>
        </p:spPr>
        <p:txBody>
          <a:bodyPr/>
          <a:lstStyle/>
          <a:p>
            <a:pPr eaLnBrk="1" hangingPunct="1">
              <a:defRPr/>
            </a:pPr>
            <a:r>
              <a:rPr lang="en-US" sz="6000" smtClean="0">
                <a:solidFill>
                  <a:srgbClr val="FF0000"/>
                </a:solidFill>
                <a:effectLst>
                  <a:outerShdw blurRad="38100" dist="38100" dir="2700000" algn="tl">
                    <a:srgbClr val="FFFFFF"/>
                  </a:outerShdw>
                </a:effectLst>
              </a:rPr>
              <a:t>ThermALERT</a:t>
            </a:r>
            <a:r>
              <a:rPr lang="en-US" sz="4000" smtClean="0">
                <a:solidFill>
                  <a:srgbClr val="FF0000"/>
                </a:solidFill>
                <a:effectLst>
                  <a:outerShdw blurRad="38100" dist="38100" dir="2700000" algn="tl">
                    <a:srgbClr val="FFFFFF"/>
                  </a:outerShdw>
                </a:effectLst>
                <a:cs typeface="Arial" charset="0"/>
              </a:rPr>
              <a:t>™</a:t>
            </a:r>
          </a:p>
          <a:p>
            <a:pPr eaLnBrk="1" hangingPunct="1">
              <a:defRPr/>
            </a:pPr>
            <a:endParaRPr lang="en-US" smtClean="0">
              <a:solidFill>
                <a:srgbClr val="FF0000"/>
              </a:solidFill>
              <a:effectLst>
                <a:outerShdw blurRad="38100" dist="38100" dir="2700000" algn="tl">
                  <a:srgbClr val="FFFFFF"/>
                </a:outerShdw>
              </a:effectLst>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7B205B7-0431-4CF6-9590-D908E146B4D2}" type="slidenum">
              <a:rPr lang="en-US"/>
              <a:pPr>
                <a:defRPr/>
              </a:pPr>
              <a:t>23</a:t>
            </a:fld>
            <a:endParaRPr lang="en-US"/>
          </a:p>
        </p:txBody>
      </p:sp>
      <p:pic>
        <p:nvPicPr>
          <p:cNvPr id="36867" name="Picture 2" descr="MVC-002X"/>
          <p:cNvPicPr>
            <a:picLocks noChangeAspect="1" noChangeArrowheads="1"/>
          </p:cNvPicPr>
          <p:nvPr/>
        </p:nvPicPr>
        <p:blipFill>
          <a:blip r:embed="rId3" cstate="print"/>
          <a:srcRect/>
          <a:stretch>
            <a:fillRect/>
          </a:stretch>
        </p:blipFill>
        <p:spPr bwMode="auto">
          <a:xfrm>
            <a:off x="1371600" y="1371600"/>
            <a:ext cx="6705600" cy="5029200"/>
          </a:xfrm>
          <a:prstGeom prst="rect">
            <a:avLst/>
          </a:prstGeom>
          <a:noFill/>
          <a:ln w="9525">
            <a:noFill/>
            <a:miter lim="800000"/>
            <a:headEnd/>
            <a:tailEnd/>
          </a:ln>
        </p:spPr>
      </p:pic>
      <p:sp>
        <p:nvSpPr>
          <p:cNvPr id="36868" name="Text Box 3"/>
          <p:cNvSpPr txBox="1">
            <a:spLocks noChangeArrowheads="1"/>
          </p:cNvSpPr>
          <p:nvPr/>
        </p:nvSpPr>
        <p:spPr bwMode="auto">
          <a:xfrm>
            <a:off x="1524000" y="533400"/>
            <a:ext cx="6172200" cy="641350"/>
          </a:xfrm>
          <a:prstGeom prst="rect">
            <a:avLst/>
          </a:prstGeom>
          <a:noFill/>
          <a:ln w="38100" algn="ctr">
            <a:noFill/>
            <a:miter lim="800000"/>
            <a:headEnd/>
            <a:tailEnd/>
          </a:ln>
        </p:spPr>
        <p:txBody>
          <a:bodyPr>
            <a:spAutoFit/>
          </a:bodyPr>
          <a:lstStyle/>
          <a:p>
            <a:pPr algn="ctr">
              <a:spcBef>
                <a:spcPct val="50000"/>
              </a:spcBef>
            </a:pPr>
            <a:r>
              <a:rPr lang="en-US" sz="3600" b="1"/>
              <a:t>Wheel-Offs &amp; Trailer Fires</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5521C99-9FEF-446C-A6BD-9FE150ED47F4}" type="slidenum">
              <a:rPr lang="en-US"/>
              <a:pPr>
                <a:defRPr/>
              </a:pPr>
              <a:t>24</a:t>
            </a:fld>
            <a:endParaRPr lang="en-US"/>
          </a:p>
        </p:txBody>
      </p:sp>
      <p:sp>
        <p:nvSpPr>
          <p:cNvPr id="870402" name="Rectangle 2"/>
          <p:cNvSpPr>
            <a:spLocks noGrp="1" noChangeArrowheads="1"/>
          </p:cNvSpPr>
          <p:nvPr>
            <p:ph type="title"/>
          </p:nvPr>
        </p:nvSpPr>
        <p:spPr/>
        <p:txBody>
          <a:bodyPr/>
          <a:lstStyle/>
          <a:p>
            <a:pPr eaLnBrk="1" hangingPunct="1">
              <a:defRPr/>
            </a:pPr>
            <a:r>
              <a:rPr lang="en-US" smtClean="0"/>
              <a:t>ThermAlert Video</a:t>
            </a:r>
          </a:p>
        </p:txBody>
      </p:sp>
      <p:pic>
        <p:nvPicPr>
          <p:cNvPr id="870404" name="ThermALERT 90 second video may 07.wmv">
            <a:hlinkClick r:id="" action="ppaction://media"/>
          </p:cNvPr>
          <p:cNvPicPr>
            <a:picLocks noGrp="1" noRot="1" noChangeAspect="1" noChangeArrowheads="1"/>
          </p:cNvPicPr>
          <p:nvPr>
            <p:ph idx="1"/>
            <a:videoFile r:link="rId1"/>
          </p:nvPr>
        </p:nvPicPr>
        <p:blipFill>
          <a:blip r:embed="rId3" cstate="print"/>
          <a:srcRect/>
          <a:stretch>
            <a:fillRect/>
          </a:stretch>
        </p:blipFill>
        <p:spPr>
          <a:xfrm>
            <a:off x="1371600" y="1522413"/>
            <a:ext cx="6324600" cy="474345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466" fill="hold"/>
                                        <p:tgtEl>
                                          <p:spTgt spid="8704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70404"/>
                </p:tgtEl>
              </p:cMediaNode>
            </p:video>
            <p:seq concurrent="1" nextAc="seek">
              <p:cTn id="8" restart="whenNotActive" fill="hold" evtFilter="cancelBubble" nodeType="interactiveSeq">
                <p:stCondLst>
                  <p:cond evt="onClick" delay="0">
                    <p:tgtEl>
                      <p:spTgt spid="8704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70404"/>
                                        </p:tgtEl>
                                      </p:cBhvr>
                                    </p:cmd>
                                  </p:childTnLst>
                                </p:cTn>
                              </p:par>
                            </p:childTnLst>
                          </p:cTn>
                        </p:par>
                      </p:childTnLst>
                    </p:cTn>
                  </p:par>
                </p:childTnLst>
              </p:cTn>
              <p:nextCondLst>
                <p:cond evt="onClick" delay="0">
                  <p:tgtEl>
                    <p:spTgt spid="87040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762DC84B-1778-4BF9-9645-6D8D0A94B36E}" type="slidenum">
              <a:rPr lang="en-US"/>
              <a:pPr>
                <a:defRPr/>
              </a:pPr>
              <a:t>25</a:t>
            </a:fld>
            <a:endParaRPr lang="en-US"/>
          </a:p>
        </p:txBody>
      </p:sp>
      <p:pic>
        <p:nvPicPr>
          <p:cNvPr id="38915" name="Picture 8" descr="MVC-010F"/>
          <p:cNvPicPr>
            <a:picLocks noChangeAspect="1" noChangeArrowheads="1"/>
          </p:cNvPicPr>
          <p:nvPr/>
        </p:nvPicPr>
        <p:blipFill>
          <a:blip r:embed="rId3" cstate="print"/>
          <a:srcRect/>
          <a:stretch>
            <a:fillRect/>
          </a:stretch>
        </p:blipFill>
        <p:spPr bwMode="auto">
          <a:xfrm>
            <a:off x="6019800" y="2438400"/>
            <a:ext cx="3014663" cy="2565400"/>
          </a:xfrm>
          <a:prstGeom prst="rect">
            <a:avLst/>
          </a:prstGeom>
          <a:noFill/>
          <a:ln w="38100">
            <a:solidFill>
              <a:srgbClr val="000000"/>
            </a:solidFill>
            <a:miter lim="800000"/>
            <a:headEnd/>
            <a:tailEnd/>
          </a:ln>
        </p:spPr>
      </p:pic>
      <p:sp>
        <p:nvSpPr>
          <p:cNvPr id="268297" name="Rectangle 9"/>
          <p:cNvSpPr>
            <a:spLocks noChangeArrowheads="1"/>
          </p:cNvSpPr>
          <p:nvPr/>
        </p:nvSpPr>
        <p:spPr bwMode="auto">
          <a:xfrm>
            <a:off x="1676400" y="974725"/>
            <a:ext cx="7772400" cy="1006475"/>
          </a:xfrm>
          <a:prstGeom prst="rect">
            <a:avLst/>
          </a:prstGeom>
          <a:noFill/>
          <a:ln w="9525">
            <a:noFill/>
            <a:miter lim="800000"/>
            <a:headEnd/>
            <a:tailEnd/>
          </a:ln>
          <a:effectLst>
            <a:outerShdw dist="35921" dir="2700000" algn="ctr" rotWithShape="0">
              <a:srgbClr val="FF0000"/>
            </a:outerShdw>
          </a:effectLst>
        </p:spPr>
        <p:txBody>
          <a:bodyPr anchor="ctr"/>
          <a:lstStyle/>
          <a:p>
            <a:pPr algn="ctr" eaLnBrk="1" hangingPunct="1">
              <a:defRPr/>
            </a:pPr>
            <a:r>
              <a:rPr lang="en-US" sz="4400" i="1">
                <a:solidFill>
                  <a:schemeClr val="tx2"/>
                </a:solidFill>
                <a:effectLst>
                  <a:outerShdw blurRad="38100" dist="38100" dir="2700000" algn="tl">
                    <a:srgbClr val="000000"/>
                  </a:outerShdw>
                </a:effectLst>
                <a:latin typeface="Times New Roman" charset="0"/>
              </a:rPr>
              <a:t>ThermALERT</a:t>
            </a:r>
            <a:r>
              <a:rPr lang="en-US" sz="4000" i="1">
                <a:solidFill>
                  <a:schemeClr val="tx2"/>
                </a:solidFill>
                <a:effectLst>
                  <a:outerShdw blurRad="38100" dist="38100" dir="2700000" algn="tl">
                    <a:srgbClr val="000000"/>
                  </a:outerShdw>
                </a:effectLst>
                <a:latin typeface="Times New Roman" charset="0"/>
              </a:rPr>
              <a:t>™</a:t>
            </a:r>
            <a:r>
              <a:rPr lang="en-US" sz="4400" i="1">
                <a:solidFill>
                  <a:schemeClr val="tx2"/>
                </a:solidFill>
                <a:effectLst>
                  <a:outerShdw blurRad="38100" dist="38100" dir="2700000" algn="tl">
                    <a:srgbClr val="000000"/>
                  </a:outerShdw>
                </a:effectLst>
                <a:latin typeface="Times New Roman" charset="0"/>
              </a:rPr>
              <a:t> </a:t>
            </a:r>
            <a:br>
              <a:rPr lang="en-US" sz="4400" i="1">
                <a:solidFill>
                  <a:schemeClr val="tx2"/>
                </a:solidFill>
                <a:effectLst>
                  <a:outerShdw blurRad="38100" dist="38100" dir="2700000" algn="tl">
                    <a:srgbClr val="000000"/>
                  </a:outerShdw>
                </a:effectLst>
                <a:latin typeface="Times New Roman" charset="0"/>
              </a:rPr>
            </a:br>
            <a:r>
              <a:rPr lang="en-US" sz="4400" i="1">
                <a:solidFill>
                  <a:schemeClr val="tx2"/>
                </a:solidFill>
                <a:effectLst>
                  <a:outerShdw blurRad="38100" dist="38100" dir="2700000" algn="tl">
                    <a:srgbClr val="000000"/>
                  </a:outerShdw>
                </a:effectLst>
                <a:latin typeface="Times New Roman" charset="0"/>
              </a:rPr>
              <a:t>Features &amp; Benefits</a:t>
            </a:r>
          </a:p>
        </p:txBody>
      </p:sp>
      <p:sp>
        <p:nvSpPr>
          <p:cNvPr id="268298" name="Rectangle 10"/>
          <p:cNvSpPr>
            <a:spLocks noChangeArrowheads="1"/>
          </p:cNvSpPr>
          <p:nvPr/>
        </p:nvSpPr>
        <p:spPr bwMode="auto">
          <a:xfrm>
            <a:off x="1752600" y="2362200"/>
            <a:ext cx="4191000" cy="3352800"/>
          </a:xfrm>
          <a:prstGeom prst="rect">
            <a:avLst/>
          </a:prstGeom>
          <a:noFill/>
          <a:ln w="9525">
            <a:noFill/>
            <a:miter lim="800000"/>
            <a:headEnd/>
            <a:tailEnd/>
          </a:ln>
          <a:effectLst/>
        </p:spPr>
        <p:txBody>
          <a:bodyPr lIns="0" tIns="0" rIns="0" bIns="0"/>
          <a:lstStyle/>
          <a:p>
            <a:pPr marL="450850" indent="-450850" eaLnBrk="1" hangingPunct="1">
              <a:lnSpc>
                <a:spcPct val="90000"/>
              </a:lnSpc>
              <a:buClr>
                <a:schemeClr val="tx1"/>
              </a:buClr>
              <a:buSzPct val="150000"/>
              <a:buFont typeface="Wingdings" pitchFamily="2" charset="2"/>
              <a:buChar char="§"/>
              <a:defRPr/>
            </a:pPr>
            <a:r>
              <a:rPr lang="en-US">
                <a:effectLst>
                  <a:outerShdw blurRad="38100" dist="38100" dir="2700000" algn="tl">
                    <a:srgbClr val="000000"/>
                  </a:outerShdw>
                </a:effectLst>
              </a:rPr>
              <a:t>ThermALERT™</a:t>
            </a:r>
            <a:r>
              <a:rPr lang="en-US" baseline="30000">
                <a:effectLst>
                  <a:outerShdw blurRad="38100" dist="38100" dir="2700000" algn="tl">
                    <a:srgbClr val="000000"/>
                  </a:outerShdw>
                </a:effectLst>
                <a:cs typeface="Arial" charset="0"/>
              </a:rPr>
              <a:t> </a:t>
            </a:r>
            <a:r>
              <a:rPr lang="en-US">
                <a:effectLst>
                  <a:outerShdw blurRad="38100" dist="38100" dir="2700000" algn="tl">
                    <a:srgbClr val="000000"/>
                  </a:outerShdw>
                </a:effectLst>
              </a:rPr>
              <a:t>is a value added option when you purchase MTIS – the proven leader with nearly two million tires protected.</a:t>
            </a:r>
          </a:p>
          <a:p>
            <a:pPr marL="977900" lvl="1" indent="-412750" eaLnBrk="1" hangingPunct="1">
              <a:lnSpc>
                <a:spcPct val="90000"/>
              </a:lnSpc>
              <a:buClr>
                <a:schemeClr val="tx1"/>
              </a:buClr>
              <a:buSzPct val="150000"/>
              <a:buFont typeface="Wingdings" pitchFamily="2" charset="2"/>
              <a:buChar char="§"/>
              <a:defRPr/>
            </a:pPr>
            <a:r>
              <a:rPr lang="en-US">
                <a:effectLst>
                  <a:outerShdw blurRad="38100" dist="38100" dir="2700000" algn="tl">
                    <a:srgbClr val="000000"/>
                  </a:outerShdw>
                </a:effectLst>
              </a:rPr>
              <a:t>New patented ThermALERT™</a:t>
            </a:r>
            <a:r>
              <a:rPr lang="en-US" baseline="30000">
                <a:effectLst>
                  <a:outerShdw blurRad="38100" dist="38100" dir="2700000" algn="tl">
                    <a:srgbClr val="000000"/>
                  </a:outerShdw>
                </a:effectLst>
                <a:cs typeface="Arial" charset="0"/>
              </a:rPr>
              <a:t> </a:t>
            </a:r>
            <a:r>
              <a:rPr lang="en-US">
                <a:effectLst>
                  <a:outerShdw blurRad="38100" dist="38100" dir="2700000" algn="tl">
                    <a:srgbClr val="000000"/>
                  </a:outerShdw>
                </a:effectLst>
              </a:rPr>
              <a:t>technology leverages MTIS system.</a:t>
            </a:r>
          </a:p>
          <a:p>
            <a:pPr marL="450850" indent="-450850" eaLnBrk="1" hangingPunct="1">
              <a:spcBef>
                <a:spcPct val="20000"/>
              </a:spcBef>
              <a:buClr>
                <a:schemeClr val="tx1"/>
              </a:buClr>
              <a:buSzPct val="150000"/>
              <a:buFont typeface="Wingdings" pitchFamily="2" charset="2"/>
              <a:buChar char="§"/>
              <a:defRPr/>
            </a:pPr>
            <a:r>
              <a:rPr lang="en-US">
                <a:effectLst>
                  <a:outerShdw blurRad="38100" dist="38100" dir="2700000" algn="tl">
                    <a:srgbClr val="000000"/>
                  </a:outerShdw>
                </a:effectLst>
              </a:rPr>
              <a:t>Helps alert drivers to stop for repairs before serious damage occurs due to elevated wheel-end temperatures.</a:t>
            </a:r>
          </a:p>
          <a:p>
            <a:pPr marL="450850" indent="-450850" eaLnBrk="1" hangingPunct="1">
              <a:spcBef>
                <a:spcPct val="20000"/>
              </a:spcBef>
              <a:buClr>
                <a:schemeClr val="tx1"/>
              </a:buClr>
              <a:buSzPct val="150000"/>
              <a:buFont typeface="Wingdings" pitchFamily="2" charset="2"/>
              <a:buChar char="§"/>
              <a:defRPr/>
            </a:pPr>
            <a:r>
              <a:rPr lang="en-US">
                <a:effectLst>
                  <a:outerShdw blurRad="38100" dist="38100" dir="2700000" algn="tl">
                    <a:srgbClr val="000000"/>
                  </a:outerShdw>
                </a:effectLst>
              </a:rPr>
              <a:t>Helps reduce downtime, risk and operating cost.</a:t>
            </a:r>
          </a:p>
        </p:txBody>
      </p:sp>
      <p:sp>
        <p:nvSpPr>
          <p:cNvPr id="38918" name="Text Box 11"/>
          <p:cNvSpPr txBox="1">
            <a:spLocks noChangeArrowheads="1"/>
          </p:cNvSpPr>
          <p:nvPr/>
        </p:nvSpPr>
        <p:spPr bwMode="auto">
          <a:xfrm>
            <a:off x="1816100" y="5867400"/>
            <a:ext cx="7251700" cy="711200"/>
          </a:xfrm>
          <a:prstGeom prst="rect">
            <a:avLst/>
          </a:prstGeom>
          <a:solidFill>
            <a:srgbClr val="FF0000"/>
          </a:solidFill>
          <a:ln w="9525">
            <a:solidFill>
              <a:srgbClr val="000000"/>
            </a:solidFill>
            <a:miter lim="800000"/>
            <a:headEnd/>
            <a:tailEnd/>
          </a:ln>
        </p:spPr>
        <p:txBody>
          <a:bodyPr>
            <a:spAutoFit/>
          </a:bodyPr>
          <a:lstStyle/>
          <a:p>
            <a:pPr algn="ctr">
              <a:spcBef>
                <a:spcPct val="50000"/>
              </a:spcBef>
            </a:pPr>
            <a:r>
              <a:rPr lang="en-US" sz="2000">
                <a:latin typeface="Times" pitchFamily="18" charset="0"/>
              </a:rPr>
              <a:t>ThermALERT</a:t>
            </a:r>
            <a:r>
              <a:rPr lang="en-US" sz="2000" baseline="30000">
                <a:latin typeface="Times" pitchFamily="18" charset="0"/>
              </a:rPr>
              <a:t>TM</a:t>
            </a:r>
            <a:r>
              <a:rPr lang="en-US" sz="2000">
                <a:latin typeface="Times" pitchFamily="18" charset="0"/>
              </a:rPr>
              <a:t> helps alert drivers to stop for repairs before serious damage occurs due to elevated wheel-end temperatures</a:t>
            </a:r>
            <a:endParaRPr lang="en-CA" sz="2000">
              <a:latin typeface="Times" pitchFamily="18"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D35823D-5688-4427-A356-18C192D08183}" type="slidenum">
              <a:rPr lang="en-US"/>
              <a:pPr>
                <a:defRPr/>
              </a:pPr>
              <a:t>26</a:t>
            </a:fld>
            <a:endParaRPr lang="en-US"/>
          </a:p>
        </p:txBody>
      </p:sp>
      <p:pic>
        <p:nvPicPr>
          <p:cNvPr id="39939" name="Picture 6"/>
          <p:cNvPicPr>
            <a:picLocks noChangeAspect="1" noChangeArrowheads="1"/>
          </p:cNvPicPr>
          <p:nvPr/>
        </p:nvPicPr>
        <p:blipFill>
          <a:blip r:embed="rId3" cstate="print"/>
          <a:srcRect/>
          <a:stretch>
            <a:fillRect/>
          </a:stretch>
        </p:blipFill>
        <p:spPr bwMode="auto">
          <a:xfrm>
            <a:off x="2266950" y="2003425"/>
            <a:ext cx="6267450" cy="4702175"/>
          </a:xfrm>
          <a:prstGeom prst="rect">
            <a:avLst/>
          </a:prstGeom>
          <a:noFill/>
          <a:ln w="38100">
            <a:solidFill>
              <a:schemeClr val="tx1"/>
            </a:solidFill>
            <a:miter lim="800000"/>
            <a:headEnd/>
            <a:tailEnd/>
          </a:ln>
        </p:spPr>
      </p:pic>
      <p:sp>
        <p:nvSpPr>
          <p:cNvPr id="220168" name="Text Box 8"/>
          <p:cNvSpPr txBox="1">
            <a:spLocks noChangeArrowheads="1"/>
          </p:cNvSpPr>
          <p:nvPr/>
        </p:nvSpPr>
        <p:spPr bwMode="auto">
          <a:xfrm>
            <a:off x="2057400" y="884238"/>
            <a:ext cx="6629400" cy="793750"/>
          </a:xfrm>
          <a:prstGeom prst="rect">
            <a:avLst/>
          </a:prstGeom>
          <a:noFill/>
          <a:ln w="9525">
            <a:noFill/>
            <a:miter lim="800000"/>
            <a:headEnd/>
            <a:tailEnd/>
          </a:ln>
          <a:effectLst>
            <a:outerShdw dist="35921" dir="2700000" algn="ctr" rotWithShape="0">
              <a:srgbClr val="FF0000"/>
            </a:outerShdw>
          </a:effectLst>
        </p:spPr>
        <p:txBody>
          <a:bodyPr>
            <a:spAutoFit/>
          </a:bodyPr>
          <a:lstStyle/>
          <a:p>
            <a:pPr algn="ctr">
              <a:defRPr/>
            </a:pPr>
            <a:r>
              <a:rPr lang="en-US" sz="4600" i="1">
                <a:latin typeface="Times New Roman" charset="0"/>
              </a:rPr>
              <a:t>Eutectic Heat Sensor Plug</a:t>
            </a:r>
            <a:endParaRPr lang="en-US" sz="4600" i="1">
              <a:solidFill>
                <a:srgbClr val="FFFF00"/>
              </a:solidFill>
              <a:latin typeface="Times New Roman" charset="0"/>
            </a:endParaRPr>
          </a:p>
        </p:txBody>
      </p:sp>
      <p:sp>
        <p:nvSpPr>
          <p:cNvPr id="39941" name="AutoShape 10"/>
          <p:cNvSpPr>
            <a:spLocks noChangeArrowheads="1"/>
          </p:cNvSpPr>
          <p:nvPr/>
        </p:nvSpPr>
        <p:spPr bwMode="auto">
          <a:xfrm rot="2778549">
            <a:off x="2820194" y="2591594"/>
            <a:ext cx="2817812" cy="533400"/>
          </a:xfrm>
          <a:prstGeom prst="rightArrow">
            <a:avLst>
              <a:gd name="adj1" fmla="val 50000"/>
              <a:gd name="adj2" fmla="val 132068"/>
            </a:avLst>
          </a:prstGeom>
          <a:solidFill>
            <a:srgbClr val="FF0000"/>
          </a:solidFill>
          <a:ln w="9525">
            <a:solidFill>
              <a:srgbClr val="000000"/>
            </a:solidFill>
            <a:miter lim="800000"/>
            <a:headEnd/>
            <a:tailEnd/>
          </a:ln>
        </p:spPr>
        <p:txBody>
          <a:bodyPr wrap="none" anchor="ctr"/>
          <a:lstStyle/>
          <a:p>
            <a:endParaRPr lang="en-US"/>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94D66239-B3F5-40BA-8A12-E6E55ACAF89A}" type="slidenum">
              <a:rPr lang="en-US"/>
              <a:pPr>
                <a:defRPr/>
              </a:pPr>
              <a:t>27</a:t>
            </a:fld>
            <a:endParaRPr lang="en-US"/>
          </a:p>
        </p:txBody>
      </p:sp>
      <p:pic>
        <p:nvPicPr>
          <p:cNvPr id="40963" name="Picture 7"/>
          <p:cNvPicPr>
            <a:picLocks noChangeAspect="1" noChangeArrowheads="1"/>
          </p:cNvPicPr>
          <p:nvPr/>
        </p:nvPicPr>
        <p:blipFill>
          <a:blip r:embed="rId3" cstate="print"/>
          <a:srcRect/>
          <a:stretch>
            <a:fillRect/>
          </a:stretch>
        </p:blipFill>
        <p:spPr bwMode="auto">
          <a:xfrm>
            <a:off x="4090988" y="4486275"/>
            <a:ext cx="2843212" cy="2133600"/>
          </a:xfrm>
          <a:prstGeom prst="rect">
            <a:avLst/>
          </a:prstGeom>
          <a:noFill/>
          <a:ln w="57150">
            <a:solidFill>
              <a:srgbClr val="000000"/>
            </a:solidFill>
            <a:miter lim="800000"/>
            <a:headEnd/>
            <a:tailEnd/>
          </a:ln>
        </p:spPr>
      </p:pic>
      <p:pic>
        <p:nvPicPr>
          <p:cNvPr id="40964" name="Picture 9"/>
          <p:cNvPicPr>
            <a:picLocks noChangeAspect="1" noChangeArrowheads="1"/>
          </p:cNvPicPr>
          <p:nvPr/>
        </p:nvPicPr>
        <p:blipFill>
          <a:blip r:embed="rId4" cstate="print"/>
          <a:srcRect/>
          <a:stretch>
            <a:fillRect/>
          </a:stretch>
        </p:blipFill>
        <p:spPr bwMode="auto">
          <a:xfrm>
            <a:off x="4090988" y="1066800"/>
            <a:ext cx="2843212" cy="2114550"/>
          </a:xfrm>
          <a:prstGeom prst="rect">
            <a:avLst/>
          </a:prstGeom>
          <a:noFill/>
          <a:ln w="57150">
            <a:solidFill>
              <a:srgbClr val="000000"/>
            </a:solidFill>
            <a:miter lim="800000"/>
            <a:headEnd/>
            <a:tailEnd/>
          </a:ln>
        </p:spPr>
      </p:pic>
      <p:sp>
        <p:nvSpPr>
          <p:cNvPr id="217098" name="AutoShape 10"/>
          <p:cNvSpPr>
            <a:spLocks noChangeArrowheads="1"/>
          </p:cNvSpPr>
          <p:nvPr/>
        </p:nvSpPr>
        <p:spPr bwMode="auto">
          <a:xfrm>
            <a:off x="2971800" y="1514475"/>
            <a:ext cx="2209800" cy="609600"/>
          </a:xfrm>
          <a:prstGeom prst="rightArrow">
            <a:avLst>
              <a:gd name="adj1" fmla="val 50000"/>
              <a:gd name="adj2" fmla="val 90625"/>
            </a:avLst>
          </a:prstGeom>
          <a:solidFill>
            <a:srgbClr val="FF0000"/>
          </a:solidFill>
          <a:ln w="9525">
            <a:solidFill>
              <a:srgbClr val="000000"/>
            </a:solidFill>
            <a:miter lim="800000"/>
            <a:headEnd/>
            <a:tailEnd/>
          </a:ln>
          <a:effectLst/>
        </p:spPr>
        <p:txBody>
          <a:bodyPr wrap="none" anchor="ctr"/>
          <a:lstStyle/>
          <a:p>
            <a:pPr algn="ctr" eaLnBrk="1" hangingPunct="1">
              <a:defRPr/>
            </a:pPr>
            <a:r>
              <a:rPr lang="en-US" sz="2400" i="1">
                <a:solidFill>
                  <a:srgbClr val="000000"/>
                </a:solidFill>
                <a:effectLst>
                  <a:outerShdw blurRad="38100" dist="38100" dir="2700000" algn="tl">
                    <a:srgbClr val="FFFFFF"/>
                  </a:outerShdw>
                </a:effectLst>
                <a:latin typeface="Times New Roman" charset="0"/>
              </a:rPr>
              <a:t>Plug Intact </a:t>
            </a:r>
          </a:p>
        </p:txBody>
      </p:sp>
      <p:sp>
        <p:nvSpPr>
          <p:cNvPr id="217099" name="AutoShape 11"/>
          <p:cNvSpPr>
            <a:spLocks noChangeArrowheads="1"/>
          </p:cNvSpPr>
          <p:nvPr/>
        </p:nvSpPr>
        <p:spPr bwMode="auto">
          <a:xfrm>
            <a:off x="2971800" y="5048250"/>
            <a:ext cx="2209800" cy="609600"/>
          </a:xfrm>
          <a:prstGeom prst="rightArrow">
            <a:avLst>
              <a:gd name="adj1" fmla="val 50000"/>
              <a:gd name="adj2" fmla="val 90625"/>
            </a:avLst>
          </a:prstGeom>
          <a:solidFill>
            <a:srgbClr val="FF0000"/>
          </a:solidFill>
          <a:ln w="9525">
            <a:solidFill>
              <a:srgbClr val="000000"/>
            </a:solidFill>
            <a:miter lim="800000"/>
            <a:headEnd/>
            <a:tailEnd/>
          </a:ln>
          <a:effectLst/>
        </p:spPr>
        <p:txBody>
          <a:bodyPr wrap="none" anchor="ctr"/>
          <a:lstStyle/>
          <a:p>
            <a:pPr algn="ctr" eaLnBrk="1" hangingPunct="1">
              <a:defRPr/>
            </a:pPr>
            <a:r>
              <a:rPr lang="en-US" sz="2400" i="1">
                <a:solidFill>
                  <a:srgbClr val="000000"/>
                </a:solidFill>
                <a:effectLst>
                  <a:outerShdw blurRad="38100" dist="38100" dir="2700000" algn="tl">
                    <a:srgbClr val="FFFFFF"/>
                  </a:outerShdw>
                </a:effectLst>
                <a:latin typeface="Times New Roman" charset="0"/>
              </a:rPr>
              <a:t>Air Escapes</a:t>
            </a:r>
          </a:p>
        </p:txBody>
      </p:sp>
      <p:pic>
        <p:nvPicPr>
          <p:cNvPr id="40967" name="Picture 8"/>
          <p:cNvPicPr>
            <a:picLocks noChangeAspect="1" noChangeArrowheads="1"/>
          </p:cNvPicPr>
          <p:nvPr/>
        </p:nvPicPr>
        <p:blipFill>
          <a:blip r:embed="rId5" cstate="print"/>
          <a:srcRect/>
          <a:stretch>
            <a:fillRect/>
          </a:stretch>
        </p:blipFill>
        <p:spPr bwMode="auto">
          <a:xfrm>
            <a:off x="4724400" y="3000375"/>
            <a:ext cx="1601788" cy="1628775"/>
          </a:xfrm>
          <a:prstGeom prst="rect">
            <a:avLst/>
          </a:prstGeom>
          <a:noFill/>
          <a:ln w="28575">
            <a:solidFill>
              <a:srgbClr val="000000"/>
            </a:solidFill>
            <a:miter lim="800000"/>
            <a:headEnd/>
            <a:tailEnd/>
          </a:ln>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52CC8619-880A-40CD-943E-5B939F441A79}" type="slidenum">
              <a:rPr lang="en-US"/>
              <a:pPr>
                <a:defRPr/>
              </a:pPr>
              <a:t>28</a:t>
            </a:fld>
            <a:endParaRPr lang="en-US"/>
          </a:p>
        </p:txBody>
      </p:sp>
      <p:sp>
        <p:nvSpPr>
          <p:cNvPr id="272393" name="Rectangle 9"/>
          <p:cNvSpPr>
            <a:spLocks noChangeArrowheads="1"/>
          </p:cNvSpPr>
          <p:nvPr/>
        </p:nvSpPr>
        <p:spPr bwMode="auto">
          <a:xfrm>
            <a:off x="1752600" y="784225"/>
            <a:ext cx="7315200" cy="1349375"/>
          </a:xfrm>
          <a:prstGeom prst="rect">
            <a:avLst/>
          </a:prstGeom>
          <a:noFill/>
          <a:ln w="9525">
            <a:noFill/>
            <a:miter lim="800000"/>
            <a:headEnd/>
            <a:tailEnd/>
          </a:ln>
          <a:effectLst>
            <a:outerShdw dist="35921" dir="2700000" algn="ctr" rotWithShape="0">
              <a:srgbClr val="FF0000"/>
            </a:outerShdw>
          </a:effectLst>
        </p:spPr>
        <p:txBody>
          <a:bodyPr lIns="90488" tIns="44450" rIns="90488" bIns="44450" anchor="ctr"/>
          <a:lstStyle/>
          <a:p>
            <a:pPr algn="ctr" eaLnBrk="1" hangingPunct="1">
              <a:defRPr/>
            </a:pPr>
            <a:r>
              <a:rPr lang="en-GB" sz="4000" i="1">
                <a:solidFill>
                  <a:schemeClr val="tx2"/>
                </a:solidFill>
                <a:effectLst>
                  <a:outerShdw blurRad="38100" dist="38100" dir="2700000" algn="tl">
                    <a:srgbClr val="000000"/>
                  </a:outerShdw>
                </a:effectLst>
                <a:latin typeface="Times New Roman" charset="0"/>
              </a:rPr>
              <a:t>ThermALERT</a:t>
            </a:r>
            <a:r>
              <a:rPr lang="en-GB" sz="4000" i="1" baseline="30000">
                <a:solidFill>
                  <a:schemeClr val="tx2"/>
                </a:solidFill>
                <a:effectLst>
                  <a:outerShdw blurRad="38100" dist="38100" dir="2700000" algn="tl">
                    <a:srgbClr val="000000"/>
                  </a:outerShdw>
                </a:effectLst>
                <a:latin typeface="Times New Roman" charset="0"/>
              </a:rPr>
              <a:t>TM</a:t>
            </a:r>
            <a:r>
              <a:rPr lang="en-GB" sz="4000" i="1">
                <a:solidFill>
                  <a:schemeClr val="tx2"/>
                </a:solidFill>
                <a:effectLst>
                  <a:outerShdw blurRad="38100" dist="38100" dir="2700000" algn="tl">
                    <a:srgbClr val="000000"/>
                  </a:outerShdw>
                </a:effectLst>
                <a:latin typeface="Times New Roman" charset="0"/>
              </a:rPr>
              <a:t> : Warning Light </a:t>
            </a:r>
          </a:p>
        </p:txBody>
      </p:sp>
      <p:sp>
        <p:nvSpPr>
          <p:cNvPr id="272394" name="Rectangle 10"/>
          <p:cNvSpPr>
            <a:spLocks noChangeArrowheads="1"/>
          </p:cNvSpPr>
          <p:nvPr/>
        </p:nvSpPr>
        <p:spPr bwMode="auto">
          <a:xfrm>
            <a:off x="2016125" y="2133600"/>
            <a:ext cx="5222875" cy="4572000"/>
          </a:xfrm>
          <a:prstGeom prst="rect">
            <a:avLst/>
          </a:prstGeom>
          <a:noFill/>
          <a:ln w="9525">
            <a:noFill/>
            <a:miter lim="800000"/>
            <a:headEnd/>
            <a:tailEnd/>
          </a:ln>
          <a:effectLst/>
        </p:spPr>
        <p:txBody>
          <a:bodyPr lIns="0" tIns="0" rIns="0" bIns="0"/>
          <a:lstStyle/>
          <a:p>
            <a:pPr marL="450850" indent="-450850" eaLnBrk="1" hangingPunct="1">
              <a:lnSpc>
                <a:spcPct val="90000"/>
              </a:lnSpc>
              <a:buClr>
                <a:schemeClr val="tx1"/>
              </a:buClr>
              <a:buSzPct val="150000"/>
              <a:buFont typeface="Wingdings" pitchFamily="2" charset="2"/>
              <a:buChar char="§"/>
              <a:defRPr/>
            </a:pPr>
            <a:r>
              <a:rPr lang="en-US" sz="2200" b="1">
                <a:effectLst>
                  <a:outerShdw blurRad="38100" dist="38100" dir="2700000" algn="tl">
                    <a:srgbClr val="000000"/>
                  </a:outerShdw>
                </a:effectLst>
              </a:rPr>
              <a:t>If the indicator light comes ON during operation, the driver should immediately find a safe place to pull over, stop and assess the problem.</a:t>
            </a:r>
          </a:p>
          <a:p>
            <a:pPr marL="977900" lvl="1" indent="-412750" eaLnBrk="1" hangingPunct="1">
              <a:lnSpc>
                <a:spcPct val="90000"/>
              </a:lnSpc>
              <a:buClr>
                <a:schemeClr val="tx1"/>
              </a:buClr>
              <a:buSzPct val="150000"/>
              <a:buFont typeface="Wingdings" pitchFamily="2" charset="2"/>
              <a:buChar char="§"/>
              <a:defRPr/>
            </a:pPr>
            <a:endParaRPr lang="en-US" b="1">
              <a:effectLst>
                <a:outerShdw blurRad="38100" dist="38100" dir="2700000" algn="tl">
                  <a:srgbClr val="000000"/>
                </a:outerShdw>
              </a:effectLst>
            </a:endParaRPr>
          </a:p>
          <a:p>
            <a:pPr marL="450850" indent="-450850" eaLnBrk="1" hangingPunct="1">
              <a:lnSpc>
                <a:spcPct val="90000"/>
              </a:lnSpc>
              <a:buClr>
                <a:schemeClr val="tx1"/>
              </a:buClr>
              <a:buSzPct val="150000"/>
              <a:buFont typeface="Wingdings" pitchFamily="2" charset="2"/>
              <a:buChar char="§"/>
              <a:defRPr/>
            </a:pPr>
            <a:r>
              <a:rPr lang="en-US" sz="2200" b="1">
                <a:effectLst>
                  <a:outerShdw blurRad="38100" dist="38100" dir="2700000" algn="tl">
                    <a:srgbClr val="000000"/>
                  </a:outerShdw>
                </a:effectLst>
              </a:rPr>
              <a:t>The warning light illumination can be caused by one or more of the following reasons:</a:t>
            </a:r>
          </a:p>
          <a:p>
            <a:pPr marL="977900" lvl="1" indent="-412750" eaLnBrk="1" hangingPunct="1">
              <a:lnSpc>
                <a:spcPct val="90000"/>
              </a:lnSpc>
              <a:buClr>
                <a:schemeClr val="tx1"/>
              </a:buClr>
              <a:buSzPct val="150000"/>
              <a:buFont typeface="Wingdings" pitchFamily="2" charset="2"/>
              <a:buChar char="§"/>
              <a:defRPr/>
            </a:pPr>
            <a:endParaRPr lang="en-US" b="1">
              <a:effectLst>
                <a:outerShdw blurRad="38100" dist="38100" dir="2700000" algn="tl">
                  <a:srgbClr val="000000"/>
                </a:outerShdw>
              </a:effectLst>
            </a:endParaRPr>
          </a:p>
          <a:p>
            <a:pPr marL="977900" lvl="1" indent="-412750" eaLnBrk="1" hangingPunct="1">
              <a:lnSpc>
                <a:spcPct val="90000"/>
              </a:lnSpc>
              <a:buClr>
                <a:schemeClr val="tx1"/>
              </a:buClr>
              <a:buSzPct val="150000"/>
              <a:buFont typeface="Wingdings" pitchFamily="2" charset="2"/>
              <a:buChar char="§"/>
              <a:defRPr/>
            </a:pPr>
            <a:r>
              <a:rPr lang="en-US">
                <a:effectLst>
                  <a:outerShdw blurRad="38100" dist="38100" dir="2700000" algn="tl">
                    <a:srgbClr val="000000"/>
                  </a:outerShdw>
                </a:effectLst>
              </a:rPr>
              <a:t>Damaged inflation system components</a:t>
            </a:r>
          </a:p>
          <a:p>
            <a:pPr marL="977900" lvl="1" indent="-412750" eaLnBrk="1" hangingPunct="1">
              <a:lnSpc>
                <a:spcPct val="90000"/>
              </a:lnSpc>
              <a:buClr>
                <a:schemeClr val="tx1"/>
              </a:buClr>
              <a:buSzPct val="150000"/>
              <a:buFont typeface="Wingdings" pitchFamily="2" charset="2"/>
              <a:buChar char="§"/>
              <a:defRPr/>
            </a:pPr>
            <a:r>
              <a:rPr lang="en-US">
                <a:effectLst>
                  <a:outerShdw blurRad="38100" dist="38100" dir="2700000" algn="tl">
                    <a:srgbClr val="000000"/>
                  </a:outerShdw>
                </a:effectLst>
              </a:rPr>
              <a:t>System unable to keep up with a leaking tire</a:t>
            </a:r>
          </a:p>
          <a:p>
            <a:pPr marL="977900" lvl="1" indent="-412750" eaLnBrk="1" hangingPunct="1">
              <a:lnSpc>
                <a:spcPct val="90000"/>
              </a:lnSpc>
              <a:buClr>
                <a:schemeClr val="tx1"/>
              </a:buClr>
              <a:buSzPct val="150000"/>
              <a:buFont typeface="Wingdings" pitchFamily="2" charset="2"/>
              <a:buChar char="§"/>
              <a:defRPr/>
            </a:pPr>
            <a:r>
              <a:rPr lang="en-US">
                <a:effectLst>
                  <a:outerShdw blurRad="38100" dist="38100" dir="2700000" algn="tl">
                    <a:srgbClr val="000000"/>
                  </a:outerShdw>
                </a:effectLst>
              </a:rPr>
              <a:t>Wheel-end temperature is high enough to activate the ThermALERT</a:t>
            </a:r>
            <a:r>
              <a:rPr lang="en-US">
                <a:effectLst>
                  <a:outerShdw blurRad="38100" dist="38100" dir="2700000" algn="tl">
                    <a:srgbClr val="000000"/>
                  </a:outerShdw>
                </a:effectLst>
                <a:cs typeface="Arial" charset="0"/>
              </a:rPr>
              <a:t>™</a:t>
            </a:r>
            <a:r>
              <a:rPr lang="en-US">
                <a:effectLst>
                  <a:outerShdw blurRad="38100" dist="38100" dir="2700000" algn="tl">
                    <a:srgbClr val="000000"/>
                  </a:outerShdw>
                </a:effectLst>
              </a:rPr>
              <a:t> warning system</a:t>
            </a:r>
            <a:endParaRPr lang="en-US" sz="2000">
              <a:effectLst>
                <a:outerShdw blurRad="38100" dist="38100" dir="2700000" algn="tl">
                  <a:srgbClr val="000000"/>
                </a:outerShdw>
              </a:effectLst>
            </a:endParaRPr>
          </a:p>
        </p:txBody>
      </p:sp>
      <p:pic>
        <p:nvPicPr>
          <p:cNvPr id="41989" name="Picture 11" descr="LED light"/>
          <p:cNvPicPr>
            <a:picLocks noChangeAspect="1" noChangeArrowheads="1"/>
          </p:cNvPicPr>
          <p:nvPr/>
        </p:nvPicPr>
        <p:blipFill>
          <a:blip r:embed="rId3" cstate="print"/>
          <a:srcRect/>
          <a:stretch>
            <a:fillRect/>
          </a:stretch>
        </p:blipFill>
        <p:spPr bwMode="auto">
          <a:xfrm>
            <a:off x="7550150" y="2482850"/>
            <a:ext cx="1441450" cy="3994150"/>
          </a:xfrm>
          <a:prstGeom prst="rect">
            <a:avLst/>
          </a:prstGeom>
          <a:noFill/>
          <a:ln w="57150">
            <a:solidFill>
              <a:srgbClr val="000000"/>
            </a:solidFill>
            <a:miter lim="800000"/>
            <a:headEnd/>
            <a:tailEnd/>
          </a:ln>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A3EF4D4-6655-4525-968B-4B2E3156AFA7}" type="slidenum">
              <a:rPr lang="en-US"/>
              <a:pPr>
                <a:defRPr/>
              </a:pPr>
              <a:t>29</a:t>
            </a:fld>
            <a:endParaRPr lang="en-US"/>
          </a:p>
        </p:txBody>
      </p:sp>
      <p:sp>
        <p:nvSpPr>
          <p:cNvPr id="894978" name="Rectangle 2"/>
          <p:cNvSpPr>
            <a:spLocks noGrp="1" noChangeArrowheads="1"/>
          </p:cNvSpPr>
          <p:nvPr>
            <p:ph type="title"/>
          </p:nvPr>
        </p:nvSpPr>
        <p:spPr/>
        <p:txBody>
          <a:bodyPr/>
          <a:lstStyle/>
          <a:p>
            <a:pPr eaLnBrk="1" hangingPunct="1">
              <a:defRPr/>
            </a:pPr>
            <a:r>
              <a:rPr lang="en-US" dirty="0" smtClean="0"/>
              <a:t>Military Application - Israel</a:t>
            </a:r>
          </a:p>
        </p:txBody>
      </p:sp>
      <p:sp>
        <p:nvSpPr>
          <p:cNvPr id="894979" name="Rectangle 3"/>
          <p:cNvSpPr>
            <a:spLocks noGrp="1" noChangeArrowheads="1"/>
          </p:cNvSpPr>
          <p:nvPr>
            <p:ph type="body" idx="1"/>
          </p:nvPr>
        </p:nvSpPr>
        <p:spPr>
          <a:xfrm>
            <a:off x="457200" y="1447800"/>
            <a:ext cx="8229600" cy="4530725"/>
          </a:xfrm>
        </p:spPr>
        <p:txBody>
          <a:bodyPr>
            <a:normAutofit fontScale="85000" lnSpcReduction="20000"/>
          </a:bodyPr>
          <a:lstStyle/>
          <a:p>
            <a:pPr eaLnBrk="1" hangingPunct="1">
              <a:defRPr/>
            </a:pPr>
            <a:r>
              <a:rPr lang="en-US" dirty="0" smtClean="0"/>
              <a:t>Israel military (IDF) conducted an evaluation of PSI in 2008 on a Talbert tri-axle trailer used for hauling tanks</a:t>
            </a:r>
          </a:p>
          <a:p>
            <a:pPr lvl="1" eaLnBrk="1" hangingPunct="1">
              <a:defRPr/>
            </a:pPr>
            <a:r>
              <a:rPr lang="en-US" dirty="0" smtClean="0"/>
              <a:t>Based on the successful performance of the PSI system, 100 Talbert military trailers currently running with PSI</a:t>
            </a:r>
          </a:p>
          <a:p>
            <a:pPr lvl="2" eaLnBrk="1" hangingPunct="1">
              <a:defRPr/>
            </a:pPr>
            <a:r>
              <a:rPr lang="en-US" dirty="0" smtClean="0"/>
              <a:t>Future new trailer specs all with PSI</a:t>
            </a:r>
          </a:p>
          <a:p>
            <a:pPr lvl="1" eaLnBrk="1" hangingPunct="1">
              <a:defRPr/>
            </a:pPr>
            <a:r>
              <a:rPr lang="en-US" dirty="0" smtClean="0"/>
              <a:t>Program initiated March 2011 to retrofit 30 year old tank trailer with PSI system</a:t>
            </a:r>
          </a:p>
          <a:p>
            <a:pPr lvl="2" eaLnBrk="1" hangingPunct="1">
              <a:defRPr/>
            </a:pPr>
            <a:r>
              <a:rPr lang="en-US" dirty="0" smtClean="0"/>
              <a:t>Success evaluation by IDF</a:t>
            </a:r>
          </a:p>
          <a:p>
            <a:pPr lvl="2" eaLnBrk="1" hangingPunct="1">
              <a:defRPr/>
            </a:pPr>
            <a:r>
              <a:rPr lang="en-US" dirty="0" smtClean="0"/>
              <a:t>Potential to retrofit over 1,000 trailers</a:t>
            </a:r>
          </a:p>
          <a:p>
            <a:pPr lvl="1" eaLnBrk="1" hangingPunct="1">
              <a:defRPr/>
            </a:pPr>
            <a:r>
              <a:rPr lang="en-US" dirty="0" smtClean="0"/>
              <a:t>All new trailers purchased by IDF now being </a:t>
            </a:r>
            <a:r>
              <a:rPr lang="en-US" dirty="0" err="1" smtClean="0"/>
              <a:t>speced</a:t>
            </a:r>
            <a:r>
              <a:rPr lang="en-US" dirty="0" smtClean="0"/>
              <a:t> with PSI automatic tire inflation system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49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49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49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49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49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4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7DF31AA-DF0D-47F0-BABC-F10B5F439B67}" type="slidenum">
              <a:rPr lang="en-US"/>
              <a:pPr>
                <a:defRPr/>
              </a:pPr>
              <a:t>3</a:t>
            </a:fld>
            <a:endParaRPr lang="en-US"/>
          </a:p>
        </p:txBody>
      </p:sp>
      <p:sp>
        <p:nvSpPr>
          <p:cNvPr id="855042" name="Rectangle 2"/>
          <p:cNvSpPr>
            <a:spLocks noGrp="1" noChangeArrowheads="1"/>
          </p:cNvSpPr>
          <p:nvPr>
            <p:ph type="title"/>
          </p:nvPr>
        </p:nvSpPr>
        <p:spPr>
          <a:xfrm>
            <a:off x="457200" y="685800"/>
            <a:ext cx="8229600" cy="1143000"/>
          </a:xfrm>
        </p:spPr>
        <p:txBody>
          <a:bodyPr/>
          <a:lstStyle/>
          <a:p>
            <a:pPr eaLnBrk="1" hangingPunct="1">
              <a:defRPr/>
            </a:pPr>
            <a:r>
              <a:rPr lang="en-US" smtClean="0">
                <a:solidFill>
                  <a:srgbClr val="FFFF00"/>
                </a:solidFill>
                <a:latin typeface="Times New Roman" charset="0"/>
              </a:rPr>
              <a:t>Inflation Pressure &amp; Tires</a:t>
            </a:r>
          </a:p>
        </p:txBody>
      </p:sp>
      <p:sp>
        <p:nvSpPr>
          <p:cNvPr id="855043" name="Rectangle 3"/>
          <p:cNvSpPr>
            <a:spLocks noGrp="1" noChangeArrowheads="1"/>
          </p:cNvSpPr>
          <p:nvPr>
            <p:ph type="body" idx="1"/>
          </p:nvPr>
        </p:nvSpPr>
        <p:spPr>
          <a:xfrm>
            <a:off x="457200" y="1946275"/>
            <a:ext cx="8229600" cy="4530725"/>
          </a:xfrm>
        </p:spPr>
        <p:txBody>
          <a:bodyPr/>
          <a:lstStyle/>
          <a:p>
            <a:pPr eaLnBrk="1" hangingPunct="1">
              <a:lnSpc>
                <a:spcPct val="90000"/>
              </a:lnSpc>
              <a:buClr>
                <a:srgbClr val="FFFF00"/>
              </a:buClr>
              <a:buFont typeface="Wingdings" pitchFamily="2" charset="2"/>
              <a:buChar char="§"/>
              <a:defRPr/>
            </a:pPr>
            <a:r>
              <a:rPr lang="en-US" i="1" smtClean="0"/>
              <a:t># 1 Maintenance issue fleets face today is tire inflation pressure</a:t>
            </a:r>
          </a:p>
          <a:p>
            <a:pPr eaLnBrk="1" hangingPunct="1">
              <a:lnSpc>
                <a:spcPct val="90000"/>
              </a:lnSpc>
              <a:buClr>
                <a:srgbClr val="FFFF00"/>
              </a:buClr>
              <a:buFont typeface="Wingdings" pitchFamily="2" charset="2"/>
              <a:buNone/>
              <a:defRPr/>
            </a:pPr>
            <a:r>
              <a:rPr lang="en-US" smtClean="0"/>
              <a:t>-  </a:t>
            </a:r>
            <a:r>
              <a:rPr lang="en-US" sz="2800" smtClean="0"/>
              <a:t>It takes too long to check</a:t>
            </a:r>
          </a:p>
          <a:p>
            <a:pPr eaLnBrk="1" hangingPunct="1">
              <a:lnSpc>
                <a:spcPct val="90000"/>
              </a:lnSpc>
              <a:buClr>
                <a:srgbClr val="FFFF00"/>
              </a:buClr>
              <a:buFontTx/>
              <a:buNone/>
              <a:defRPr/>
            </a:pPr>
            <a:r>
              <a:rPr lang="en-US" sz="2800" smtClean="0"/>
              <a:t>-  Get dirty</a:t>
            </a:r>
          </a:p>
          <a:p>
            <a:pPr eaLnBrk="1" hangingPunct="1">
              <a:lnSpc>
                <a:spcPct val="90000"/>
              </a:lnSpc>
              <a:buClr>
                <a:srgbClr val="FFFF00"/>
              </a:buClr>
              <a:buFontTx/>
              <a:buChar char="-"/>
              <a:defRPr/>
            </a:pPr>
            <a:r>
              <a:rPr lang="en-US" sz="2800" smtClean="0"/>
              <a:t>Inside dual difficult to reach</a:t>
            </a:r>
          </a:p>
          <a:p>
            <a:pPr eaLnBrk="1" hangingPunct="1">
              <a:lnSpc>
                <a:spcPct val="90000"/>
              </a:lnSpc>
              <a:buClr>
                <a:srgbClr val="FFFF00"/>
              </a:buClr>
              <a:buFontTx/>
              <a:buChar char="-"/>
              <a:defRPr/>
            </a:pPr>
            <a:r>
              <a:rPr lang="en-US" sz="2800" smtClean="0"/>
              <a:t>Inflation gauges are inaccurate</a:t>
            </a:r>
          </a:p>
          <a:p>
            <a:pPr eaLnBrk="1" hangingPunct="1">
              <a:lnSpc>
                <a:spcPct val="90000"/>
              </a:lnSpc>
              <a:buClr>
                <a:srgbClr val="FFFF00"/>
              </a:buClr>
              <a:buFontTx/>
              <a:buChar char="-"/>
              <a:defRPr/>
            </a:pPr>
            <a:r>
              <a:rPr lang="en-US" sz="2800" smtClean="0"/>
              <a:t>Lose valve cap after pressure check</a:t>
            </a:r>
          </a:p>
          <a:p>
            <a:pPr eaLnBrk="1" hangingPunct="1">
              <a:lnSpc>
                <a:spcPct val="90000"/>
              </a:lnSpc>
              <a:buClr>
                <a:srgbClr val="FFFF00"/>
              </a:buClr>
              <a:buFontTx/>
              <a:buChar char="-"/>
              <a:defRPr/>
            </a:pPr>
            <a:r>
              <a:rPr lang="en-US" sz="2800" smtClean="0"/>
              <a:t>Valve cores stick in the cold and lose air</a:t>
            </a:r>
          </a:p>
          <a:p>
            <a:pPr eaLnBrk="1" hangingPunct="1">
              <a:lnSpc>
                <a:spcPct val="90000"/>
              </a:lnSpc>
              <a:buClr>
                <a:srgbClr val="FFFF00"/>
              </a:buClr>
              <a:buFontTx/>
              <a:buChar char="-"/>
              <a:defRPr/>
            </a:pPr>
            <a:r>
              <a:rPr lang="en-US" sz="2800" smtClean="0"/>
              <a:t>Trailer tires typically have the worst air pressure</a:t>
            </a:r>
          </a:p>
          <a:p>
            <a:pPr eaLnBrk="1" hangingPunct="1">
              <a:lnSpc>
                <a:spcPct val="90000"/>
              </a:lnSpc>
              <a:buClr>
                <a:srgbClr val="FFFF00"/>
              </a:buClr>
              <a:defRPr/>
            </a:pPr>
            <a:endParaRPr lang="en-US" sz="2800" smtClean="0"/>
          </a:p>
          <a:p>
            <a:pPr eaLnBrk="1" hangingPunct="1">
              <a:lnSpc>
                <a:spcPct val="90000"/>
              </a:lnSpc>
              <a:buClr>
                <a:srgbClr val="FFFF00"/>
              </a:buClr>
              <a:defRPr/>
            </a:pP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50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5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50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50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50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50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5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BA5CB60-FEE3-43B6-88E0-8277617A05B5}" type="slidenum">
              <a:rPr lang="en-US"/>
              <a:pPr>
                <a:defRPr/>
              </a:pPr>
              <a:t>30</a:t>
            </a:fld>
            <a:endParaRPr lang="en-US"/>
          </a:p>
        </p:txBody>
      </p:sp>
      <p:sp>
        <p:nvSpPr>
          <p:cNvPr id="899074" name="Rectangle 2"/>
          <p:cNvSpPr>
            <a:spLocks noGrp="1" noChangeArrowheads="1"/>
          </p:cNvSpPr>
          <p:nvPr>
            <p:ph type="title"/>
          </p:nvPr>
        </p:nvSpPr>
        <p:spPr>
          <a:xfrm>
            <a:off x="2209800" y="381000"/>
            <a:ext cx="8229600" cy="1143000"/>
          </a:xfrm>
        </p:spPr>
        <p:txBody>
          <a:bodyPr>
            <a:normAutofit fontScale="90000"/>
          </a:bodyPr>
          <a:lstStyle/>
          <a:p>
            <a:pPr eaLnBrk="1" hangingPunct="1">
              <a:defRPr/>
            </a:pPr>
            <a:r>
              <a:rPr lang="en-US" dirty="0" smtClean="0"/>
              <a:t>Israel Military Installation</a:t>
            </a:r>
            <a:br>
              <a:rPr lang="en-US" dirty="0" smtClean="0"/>
            </a:br>
            <a:r>
              <a:rPr lang="en-US" dirty="0" smtClean="0"/>
              <a:t>Talbert Tank Trailer</a:t>
            </a:r>
          </a:p>
        </p:txBody>
      </p:sp>
      <p:pic>
        <p:nvPicPr>
          <p:cNvPr id="44036" name="Picture 4" descr="IMG143"/>
          <p:cNvPicPr>
            <a:picLocks noChangeAspect="1" noChangeArrowheads="1"/>
          </p:cNvPicPr>
          <p:nvPr/>
        </p:nvPicPr>
        <p:blipFill>
          <a:blip r:embed="rId2" cstate="print"/>
          <a:srcRect/>
          <a:stretch>
            <a:fillRect/>
          </a:stretch>
        </p:blipFill>
        <p:spPr bwMode="auto">
          <a:xfrm>
            <a:off x="1219200" y="1638300"/>
            <a:ext cx="7467600" cy="56007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PSI Demo – April 2009</a:t>
            </a:r>
          </a:p>
        </p:txBody>
      </p:sp>
      <p:sp>
        <p:nvSpPr>
          <p:cNvPr id="3" name="Content Placeholder 2"/>
          <p:cNvSpPr>
            <a:spLocks noGrp="1"/>
          </p:cNvSpPr>
          <p:nvPr>
            <p:ph idx="1"/>
          </p:nvPr>
        </p:nvSpPr>
        <p:spPr/>
        <p:txBody>
          <a:bodyPr/>
          <a:lstStyle/>
          <a:p>
            <a:pPr eaLnBrk="1" hangingPunct="1">
              <a:defRPr/>
            </a:pPr>
            <a:r>
              <a:rPr lang="en-US" dirty="0" smtClean="0"/>
              <a:t>EMIP Military Program – </a:t>
            </a:r>
          </a:p>
          <a:p>
            <a:pPr lvl="1" eaLnBrk="1" hangingPunct="1">
              <a:defRPr/>
            </a:pPr>
            <a:r>
              <a:rPr lang="en-US" dirty="0" smtClean="0"/>
              <a:t>Expedited Modernization Initiative Procedure</a:t>
            </a:r>
          </a:p>
          <a:p>
            <a:pPr lvl="1" eaLnBrk="1" hangingPunct="1">
              <a:defRPr/>
            </a:pPr>
            <a:r>
              <a:rPr lang="en-US" dirty="0" smtClean="0"/>
              <a:t>Demo of PSI to EMIP team at Selfridge Air National Guard Base in Michigan April 2009 </a:t>
            </a:r>
          </a:p>
        </p:txBody>
      </p:sp>
      <p:sp>
        <p:nvSpPr>
          <p:cNvPr id="4" name="Slide Number Placeholder 3"/>
          <p:cNvSpPr>
            <a:spLocks noGrp="1"/>
          </p:cNvSpPr>
          <p:nvPr>
            <p:ph type="sldNum" sz="quarter" idx="12"/>
          </p:nvPr>
        </p:nvSpPr>
        <p:spPr/>
        <p:txBody>
          <a:bodyPr/>
          <a:lstStyle/>
          <a:p>
            <a:pPr>
              <a:defRPr/>
            </a:pPr>
            <a:fld id="{CEA9D61F-7092-40E0-B6FE-024677837BF9}" type="slidenum">
              <a:rPr lang="en-US"/>
              <a:pPr>
                <a:defRPr/>
              </a:pPr>
              <a:t>31</a:t>
            </a:fld>
            <a:endParaRPr lang="en-US"/>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Letter of Recommendation</a:t>
            </a:r>
          </a:p>
        </p:txBody>
      </p:sp>
      <p:pic>
        <p:nvPicPr>
          <p:cNvPr id="47107" name="Content Placeholder 4" descr="emip letter part 1.jpg"/>
          <p:cNvPicPr>
            <a:picLocks noGrp="1" noChangeAspect="1"/>
          </p:cNvPicPr>
          <p:nvPr>
            <p:ph idx="1"/>
          </p:nvPr>
        </p:nvPicPr>
        <p:blipFill>
          <a:blip r:embed="rId2" cstate="print"/>
          <a:srcRect/>
          <a:stretch>
            <a:fillRect/>
          </a:stretch>
        </p:blipFill>
        <p:spPr>
          <a:xfrm>
            <a:off x="1077913" y="1600200"/>
            <a:ext cx="6988175" cy="4530725"/>
          </a:xfrm>
        </p:spPr>
      </p:pic>
      <p:sp>
        <p:nvSpPr>
          <p:cNvPr id="4" name="Slide Number Placeholder 3"/>
          <p:cNvSpPr>
            <a:spLocks noGrp="1"/>
          </p:cNvSpPr>
          <p:nvPr>
            <p:ph type="sldNum" sz="quarter" idx="12"/>
          </p:nvPr>
        </p:nvSpPr>
        <p:spPr/>
        <p:txBody>
          <a:bodyPr/>
          <a:lstStyle/>
          <a:p>
            <a:pPr>
              <a:defRPr/>
            </a:pPr>
            <a:fld id="{D72F4F95-EF79-408F-ABFC-0CF4E1CB2AC2}" type="slidenum">
              <a:rPr lang="en-US"/>
              <a:pPr>
                <a:defRPr/>
              </a:pPr>
              <a:t>32</a:t>
            </a:fld>
            <a:endParaRPr lang="en-US"/>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lstStyle/>
          <a:p>
            <a:pPr eaLnBrk="1" hangingPunct="1">
              <a:defRPr/>
            </a:pPr>
            <a:r>
              <a:rPr lang="en-US" sz="3200" dirty="0" smtClean="0"/>
              <a:t>Letter of Recommendation – </a:t>
            </a:r>
            <a:r>
              <a:rPr lang="en-US" sz="3200" dirty="0" err="1" smtClean="0"/>
              <a:t>con’t</a:t>
            </a:r>
            <a:endParaRPr lang="en-US" sz="3200" dirty="0" smtClean="0"/>
          </a:p>
        </p:txBody>
      </p:sp>
      <p:sp>
        <p:nvSpPr>
          <p:cNvPr id="4" name="Slide Number Placeholder 3"/>
          <p:cNvSpPr>
            <a:spLocks noGrp="1"/>
          </p:cNvSpPr>
          <p:nvPr>
            <p:ph type="sldNum" sz="quarter" idx="12"/>
          </p:nvPr>
        </p:nvSpPr>
        <p:spPr/>
        <p:txBody>
          <a:bodyPr/>
          <a:lstStyle/>
          <a:p>
            <a:pPr>
              <a:defRPr/>
            </a:pPr>
            <a:fld id="{3847560C-6031-4A3C-B730-ACE05BB78B66}" type="slidenum">
              <a:rPr lang="en-US"/>
              <a:pPr>
                <a:defRPr/>
              </a:pPr>
              <a:t>33</a:t>
            </a:fld>
            <a:endParaRPr lang="en-US"/>
          </a:p>
        </p:txBody>
      </p:sp>
      <p:pic>
        <p:nvPicPr>
          <p:cNvPr id="48132" name="Picture 5" descr="emip letter part 2b.jpg"/>
          <p:cNvPicPr>
            <a:picLocks noChangeAspect="1"/>
          </p:cNvPicPr>
          <p:nvPr/>
        </p:nvPicPr>
        <p:blipFill>
          <a:blip r:embed="rId2" cstate="print"/>
          <a:srcRect/>
          <a:stretch>
            <a:fillRect/>
          </a:stretch>
        </p:blipFill>
        <p:spPr bwMode="auto">
          <a:xfrm>
            <a:off x="0" y="1905000"/>
            <a:ext cx="9410700" cy="3886200"/>
          </a:xfrm>
          <a:prstGeom prst="rect">
            <a:avLst/>
          </a:prstGeom>
          <a:noFill/>
          <a:ln w="9525">
            <a:noFill/>
            <a:miter lim="800000"/>
            <a:headEnd/>
            <a:tailEnd/>
          </a:ln>
        </p:spPr>
      </p:pic>
      <p:cxnSp>
        <p:nvCxnSpPr>
          <p:cNvPr id="9" name="Straight Connector 8"/>
          <p:cNvCxnSpPr/>
          <p:nvPr/>
        </p:nvCxnSpPr>
        <p:spPr bwMode="auto">
          <a:xfrm flipV="1">
            <a:off x="304800" y="3276600"/>
            <a:ext cx="8305800" cy="76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a:off x="228600" y="3581400"/>
            <a:ext cx="2590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a:off x="2286000" y="4876800"/>
            <a:ext cx="6248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bwMode="auto">
          <a:xfrm>
            <a:off x="228600" y="5181600"/>
            <a:ext cx="8305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bwMode="auto">
          <a:xfrm>
            <a:off x="3962400" y="3810000"/>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lstStyle/>
          <a:p>
            <a:pPr eaLnBrk="1" hangingPunct="1">
              <a:defRPr/>
            </a:pPr>
            <a:r>
              <a:rPr lang="en-US" sz="3200" dirty="0" smtClean="0"/>
              <a:t>Letter of Recommendation – </a:t>
            </a:r>
            <a:r>
              <a:rPr lang="en-US" sz="3200" dirty="0" err="1" smtClean="0"/>
              <a:t>con’t</a:t>
            </a:r>
            <a:endParaRPr lang="en-US" sz="3200" dirty="0" smtClean="0"/>
          </a:p>
        </p:txBody>
      </p:sp>
      <p:sp>
        <p:nvSpPr>
          <p:cNvPr id="4" name="Slide Number Placeholder 3"/>
          <p:cNvSpPr>
            <a:spLocks noGrp="1"/>
          </p:cNvSpPr>
          <p:nvPr>
            <p:ph type="sldNum" sz="quarter" idx="12"/>
          </p:nvPr>
        </p:nvSpPr>
        <p:spPr/>
        <p:txBody>
          <a:bodyPr/>
          <a:lstStyle/>
          <a:p>
            <a:pPr>
              <a:defRPr/>
            </a:pPr>
            <a:fld id="{ADA7F86B-C2F1-42D0-B76D-078E0CD9235E}" type="slidenum">
              <a:rPr lang="en-US"/>
              <a:pPr>
                <a:defRPr/>
              </a:pPr>
              <a:t>34</a:t>
            </a:fld>
            <a:endParaRPr lang="en-US"/>
          </a:p>
        </p:txBody>
      </p:sp>
      <p:pic>
        <p:nvPicPr>
          <p:cNvPr id="49156" name="Picture 5" descr="emip letter part 3.jpg"/>
          <p:cNvPicPr>
            <a:picLocks noChangeAspect="1"/>
          </p:cNvPicPr>
          <p:nvPr/>
        </p:nvPicPr>
        <p:blipFill>
          <a:blip r:embed="rId2" cstate="print"/>
          <a:srcRect/>
          <a:stretch>
            <a:fillRect/>
          </a:stretch>
        </p:blipFill>
        <p:spPr bwMode="auto">
          <a:xfrm>
            <a:off x="309563" y="1833563"/>
            <a:ext cx="8453437" cy="41100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13EDED9-9752-4536-AB13-1D410B4F2CC5}" type="slidenum">
              <a:rPr lang="en-US"/>
              <a:pPr>
                <a:defRPr/>
              </a:pPr>
              <a:t>35</a:t>
            </a:fld>
            <a:endParaRPr lang="en-US"/>
          </a:p>
        </p:txBody>
      </p:sp>
      <p:sp>
        <p:nvSpPr>
          <p:cNvPr id="801794" name="Rectangle 2"/>
          <p:cNvSpPr>
            <a:spLocks noGrp="1" noChangeArrowheads="1"/>
          </p:cNvSpPr>
          <p:nvPr>
            <p:ph type="title"/>
          </p:nvPr>
        </p:nvSpPr>
        <p:spPr>
          <a:xfrm>
            <a:off x="533400" y="533400"/>
            <a:ext cx="8229600" cy="1143000"/>
          </a:xfrm>
        </p:spPr>
        <p:txBody>
          <a:bodyPr/>
          <a:lstStyle/>
          <a:p>
            <a:pPr eaLnBrk="1" hangingPunct="1">
              <a:defRPr/>
            </a:pPr>
            <a:r>
              <a:rPr lang="en-US" smtClean="0"/>
              <a:t>PSI Installation Options</a:t>
            </a:r>
          </a:p>
        </p:txBody>
      </p:sp>
      <p:sp>
        <p:nvSpPr>
          <p:cNvPr id="801795" name="Rectangle 3"/>
          <p:cNvSpPr>
            <a:spLocks noGrp="1" noChangeArrowheads="1"/>
          </p:cNvSpPr>
          <p:nvPr>
            <p:ph type="body" idx="1"/>
          </p:nvPr>
        </p:nvSpPr>
        <p:spPr>
          <a:xfrm>
            <a:off x="457200" y="1981200"/>
            <a:ext cx="8229600" cy="1933575"/>
          </a:xfrm>
        </p:spPr>
        <p:txBody>
          <a:bodyPr/>
          <a:lstStyle/>
          <a:p>
            <a:pPr eaLnBrk="1" hangingPunct="1">
              <a:defRPr/>
            </a:pPr>
            <a:r>
              <a:rPr lang="en-US" sz="3600" smtClean="0"/>
              <a:t>Available through Original Equipment trailer manufacturer’s</a:t>
            </a:r>
          </a:p>
          <a:p>
            <a:pPr eaLnBrk="1" hangingPunct="1">
              <a:defRPr/>
            </a:pPr>
            <a:r>
              <a:rPr lang="en-US" sz="3600" smtClean="0"/>
              <a:t>Retrofit existing trailers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1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23E7491-22E5-454C-9EF5-71F44F0D92AC}" type="slidenum">
              <a:rPr lang="en-US"/>
              <a:pPr>
                <a:defRPr/>
              </a:pPr>
              <a:t>36</a:t>
            </a:fld>
            <a:endParaRPr lang="en-US"/>
          </a:p>
        </p:txBody>
      </p:sp>
      <p:sp>
        <p:nvSpPr>
          <p:cNvPr id="900098" name="Rectangle 2"/>
          <p:cNvSpPr>
            <a:spLocks noGrp="1" noChangeArrowheads="1"/>
          </p:cNvSpPr>
          <p:nvPr>
            <p:ph type="title"/>
          </p:nvPr>
        </p:nvSpPr>
        <p:spPr>
          <a:xfrm>
            <a:off x="457200" y="-152400"/>
            <a:ext cx="8229600" cy="1143000"/>
          </a:xfrm>
        </p:spPr>
        <p:txBody>
          <a:bodyPr/>
          <a:lstStyle/>
          <a:p>
            <a:pPr eaLnBrk="1" hangingPunct="1">
              <a:defRPr/>
            </a:pPr>
            <a:r>
              <a:rPr lang="en-US" smtClean="0"/>
              <a:t>Fjording</a:t>
            </a:r>
          </a:p>
        </p:txBody>
      </p:sp>
      <p:sp>
        <p:nvSpPr>
          <p:cNvPr id="900099" name="Rectangle 3"/>
          <p:cNvSpPr>
            <a:spLocks noGrp="1" noChangeArrowheads="1"/>
          </p:cNvSpPr>
          <p:nvPr>
            <p:ph type="body" idx="1"/>
          </p:nvPr>
        </p:nvSpPr>
        <p:spPr>
          <a:xfrm>
            <a:off x="457200" y="838200"/>
            <a:ext cx="8229600" cy="4530725"/>
          </a:xfrm>
        </p:spPr>
        <p:txBody>
          <a:bodyPr/>
          <a:lstStyle/>
          <a:p>
            <a:pPr eaLnBrk="1" hangingPunct="1">
              <a:defRPr/>
            </a:pPr>
            <a:r>
              <a:rPr lang="en-US" smtClean="0"/>
              <a:t>Based on experience after Hurricane Katrina (trailers sat for extended periods in deep water), there were no performance issues associated with the PSI automatic tire inflation system</a:t>
            </a:r>
          </a:p>
        </p:txBody>
      </p:sp>
      <p:pic>
        <p:nvPicPr>
          <p:cNvPr id="51205" name="Picture 4" descr="trailer under water"/>
          <p:cNvPicPr>
            <a:picLocks noChangeAspect="1" noChangeArrowheads="1"/>
          </p:cNvPicPr>
          <p:nvPr/>
        </p:nvPicPr>
        <p:blipFill>
          <a:blip r:embed="rId2" cstate="print"/>
          <a:srcRect/>
          <a:stretch>
            <a:fillRect/>
          </a:stretch>
        </p:blipFill>
        <p:spPr bwMode="auto">
          <a:xfrm>
            <a:off x="2362200" y="3429000"/>
            <a:ext cx="4572000" cy="3429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A34FF44-9B20-4803-8C97-992199063A8C}" type="slidenum">
              <a:rPr lang="en-US"/>
              <a:pPr>
                <a:defRPr/>
              </a:pPr>
              <a:t>37</a:t>
            </a:fld>
            <a:endParaRPr lang="en-US"/>
          </a:p>
        </p:txBody>
      </p:sp>
      <p:sp>
        <p:nvSpPr>
          <p:cNvPr id="799746" name="Rectangle 2"/>
          <p:cNvSpPr>
            <a:spLocks noGrp="1" noChangeArrowheads="1"/>
          </p:cNvSpPr>
          <p:nvPr>
            <p:ph type="title"/>
          </p:nvPr>
        </p:nvSpPr>
        <p:spPr>
          <a:xfrm>
            <a:off x="1066800" y="533400"/>
            <a:ext cx="8229600" cy="1143000"/>
          </a:xfrm>
        </p:spPr>
        <p:txBody>
          <a:bodyPr/>
          <a:lstStyle/>
          <a:p>
            <a:pPr eaLnBrk="1" hangingPunct="1">
              <a:defRPr/>
            </a:pPr>
            <a:r>
              <a:rPr lang="en-US" dirty="0" smtClean="0"/>
              <a:t>US Military Opportunities</a:t>
            </a:r>
          </a:p>
        </p:txBody>
      </p:sp>
      <p:sp>
        <p:nvSpPr>
          <p:cNvPr id="799747" name="Rectangle 3"/>
          <p:cNvSpPr>
            <a:spLocks noGrp="1" noChangeArrowheads="1"/>
          </p:cNvSpPr>
          <p:nvPr>
            <p:ph type="body" idx="1"/>
          </p:nvPr>
        </p:nvSpPr>
        <p:spPr>
          <a:xfrm>
            <a:off x="762000" y="1946275"/>
            <a:ext cx="8229600" cy="4530725"/>
          </a:xfrm>
        </p:spPr>
        <p:txBody>
          <a:bodyPr/>
          <a:lstStyle/>
          <a:p>
            <a:pPr eaLnBrk="1" hangingPunct="1">
              <a:defRPr/>
            </a:pPr>
            <a:r>
              <a:rPr lang="en-US" sz="3600" dirty="0" smtClean="0"/>
              <a:t>Retrofit existing trailers with PSI automatic tire inflation system</a:t>
            </a:r>
          </a:p>
          <a:p>
            <a:pPr eaLnBrk="1" hangingPunct="1">
              <a:defRPr/>
            </a:pPr>
            <a:r>
              <a:rPr lang="en-US" sz="3600" dirty="0" smtClean="0"/>
              <a:t>Spec </a:t>
            </a:r>
            <a:r>
              <a:rPr lang="en-US" sz="3600" dirty="0" smtClean="0"/>
              <a:t>PSI on new trailer orders </a:t>
            </a:r>
            <a:endParaRPr lang="en-US" dirty="0" smtClean="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13EDED9-9752-4536-AB13-1D410B4F2CC5}" type="slidenum">
              <a:rPr lang="en-US"/>
              <a:pPr>
                <a:defRPr/>
              </a:pPr>
              <a:t>38</a:t>
            </a:fld>
            <a:endParaRPr lang="en-US"/>
          </a:p>
        </p:txBody>
      </p:sp>
      <p:sp>
        <p:nvSpPr>
          <p:cNvPr id="801794" name="Rectangle 2"/>
          <p:cNvSpPr>
            <a:spLocks noGrp="1" noChangeArrowheads="1"/>
          </p:cNvSpPr>
          <p:nvPr>
            <p:ph type="title"/>
          </p:nvPr>
        </p:nvSpPr>
        <p:spPr>
          <a:xfrm>
            <a:off x="533400" y="533400"/>
            <a:ext cx="8229600" cy="1143000"/>
          </a:xfrm>
        </p:spPr>
        <p:txBody>
          <a:bodyPr/>
          <a:lstStyle/>
          <a:p>
            <a:pPr eaLnBrk="1" hangingPunct="1">
              <a:defRPr/>
            </a:pPr>
            <a:r>
              <a:rPr lang="en-US" dirty="0" smtClean="0"/>
              <a:t>Camp Pendleton - Marines</a:t>
            </a:r>
          </a:p>
        </p:txBody>
      </p:sp>
      <p:sp>
        <p:nvSpPr>
          <p:cNvPr id="801795" name="Rectangle 3"/>
          <p:cNvSpPr>
            <a:spLocks noGrp="1" noChangeArrowheads="1"/>
          </p:cNvSpPr>
          <p:nvPr>
            <p:ph type="body" idx="1"/>
          </p:nvPr>
        </p:nvSpPr>
        <p:spPr>
          <a:xfrm>
            <a:off x="457200" y="1981200"/>
            <a:ext cx="8229600" cy="1933575"/>
          </a:xfrm>
        </p:spPr>
        <p:txBody>
          <a:bodyPr/>
          <a:lstStyle/>
          <a:p>
            <a:pPr eaLnBrk="1" hangingPunct="1">
              <a:defRPr/>
            </a:pPr>
            <a:r>
              <a:rPr lang="en-US" sz="3600" dirty="0" smtClean="0"/>
              <a:t>Retrofitted 84 old flatbed trailers used to haul helicopters, tanks &amp; heavy equipment with PSI</a:t>
            </a:r>
          </a:p>
          <a:p>
            <a:pPr lvl="1" eaLnBrk="1" hangingPunct="1">
              <a:defRPr/>
            </a:pPr>
            <a:r>
              <a:rPr lang="en-US" dirty="0" smtClean="0"/>
              <a:t>October 2010 Install </a:t>
            </a:r>
          </a:p>
          <a:p>
            <a:pPr eaLnBrk="1" hangingPunct="1">
              <a:defRPr/>
            </a:pPr>
            <a:r>
              <a:rPr lang="en-US" sz="3600" dirty="0" smtClean="0"/>
              <a:t>Installations were easy and straightforward</a:t>
            </a:r>
          </a:p>
          <a:p>
            <a:pPr lvl="1" eaLnBrk="1" hangingPunct="1">
              <a:defRPr/>
            </a:pPr>
            <a:r>
              <a:rPr lang="en-US" dirty="0" smtClean="0"/>
              <a:t> Contacts: Art Randolph                           &amp; Don Elder</a:t>
            </a:r>
          </a:p>
        </p:txBody>
      </p:sp>
      <p:pic>
        <p:nvPicPr>
          <p:cNvPr id="5" name="Picture 4" descr="camp pendleton install.jpg"/>
          <p:cNvPicPr>
            <a:picLocks noChangeAspect="1"/>
          </p:cNvPicPr>
          <p:nvPr/>
        </p:nvPicPr>
        <p:blipFill>
          <a:blip r:embed="rId2" cstate="print"/>
          <a:stretch>
            <a:fillRect/>
          </a:stretch>
        </p:blipFill>
        <p:spPr>
          <a:xfrm flipH="1">
            <a:off x="6581149" y="3200400"/>
            <a:ext cx="2562851" cy="3429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1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Pendleton - Contacts</a:t>
            </a:r>
            <a:endParaRPr lang="en-US" dirty="0"/>
          </a:p>
        </p:txBody>
      </p:sp>
      <p:pic>
        <p:nvPicPr>
          <p:cNvPr id="5" name="Content Placeholder 4" descr="scan0002.jpg"/>
          <p:cNvPicPr>
            <a:picLocks noGrp="1" noChangeAspect="1"/>
          </p:cNvPicPr>
          <p:nvPr>
            <p:ph idx="1"/>
          </p:nvPr>
        </p:nvPicPr>
        <p:blipFill>
          <a:blip r:embed="rId2" cstate="print"/>
          <a:stretch>
            <a:fillRect/>
          </a:stretch>
        </p:blipFill>
        <p:spPr>
          <a:xfrm>
            <a:off x="304800" y="1981200"/>
            <a:ext cx="4321480" cy="2286000"/>
          </a:xfrm>
        </p:spPr>
      </p:pic>
      <p:sp>
        <p:nvSpPr>
          <p:cNvPr id="4" name="Slide Number Placeholder 3"/>
          <p:cNvSpPr>
            <a:spLocks noGrp="1"/>
          </p:cNvSpPr>
          <p:nvPr>
            <p:ph type="sldNum" sz="quarter" idx="12"/>
          </p:nvPr>
        </p:nvSpPr>
        <p:spPr/>
        <p:txBody>
          <a:bodyPr/>
          <a:lstStyle/>
          <a:p>
            <a:pPr>
              <a:defRPr/>
            </a:pPr>
            <a:fld id="{8CEA3A6F-5246-406E-976E-DC54B87D2E4F}" type="slidenum">
              <a:rPr lang="en-US" smtClean="0"/>
              <a:pPr>
                <a:defRPr/>
              </a:pPr>
              <a:t>39</a:t>
            </a:fld>
            <a:endParaRPr lang="en-US"/>
          </a:p>
        </p:txBody>
      </p:sp>
      <p:pic>
        <p:nvPicPr>
          <p:cNvPr id="7" name="Picture 6" descr="swrft.jpg"/>
          <p:cNvPicPr>
            <a:picLocks noChangeAspect="1"/>
          </p:cNvPicPr>
          <p:nvPr/>
        </p:nvPicPr>
        <p:blipFill>
          <a:blip r:embed="rId3" cstate="print"/>
          <a:stretch>
            <a:fillRect/>
          </a:stretch>
        </p:blipFill>
        <p:spPr>
          <a:xfrm>
            <a:off x="4648200" y="3505200"/>
            <a:ext cx="4173486" cy="2590800"/>
          </a:xfrm>
          <a:prstGeom prst="rect">
            <a:avLst/>
          </a:prstGeo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88BDF9B-9104-451C-89A9-606655F5F6AE}" type="slidenum">
              <a:rPr lang="en-US"/>
              <a:pPr>
                <a:defRPr/>
              </a:pPr>
              <a:t>4</a:t>
            </a:fld>
            <a:endParaRPr lang="en-US"/>
          </a:p>
        </p:txBody>
      </p:sp>
      <p:sp>
        <p:nvSpPr>
          <p:cNvPr id="856066" name="Rectangle 2"/>
          <p:cNvSpPr>
            <a:spLocks noGrp="1" noChangeArrowheads="1"/>
          </p:cNvSpPr>
          <p:nvPr>
            <p:ph type="title"/>
          </p:nvPr>
        </p:nvSpPr>
        <p:spPr>
          <a:xfrm>
            <a:off x="533400" y="838200"/>
            <a:ext cx="8229600" cy="914400"/>
          </a:xfrm>
        </p:spPr>
        <p:txBody>
          <a:bodyPr/>
          <a:lstStyle/>
          <a:p>
            <a:pPr eaLnBrk="1" hangingPunct="1">
              <a:defRPr/>
            </a:pPr>
            <a:r>
              <a:rPr lang="en-US" sz="4000" b="1" smtClean="0">
                <a:solidFill>
                  <a:srgbClr val="FFFF00"/>
                </a:solidFill>
                <a:latin typeface="Times New Roman" charset="0"/>
              </a:rPr>
              <a:t>Why Do Tires Lose Air?</a:t>
            </a:r>
          </a:p>
        </p:txBody>
      </p:sp>
      <p:sp>
        <p:nvSpPr>
          <p:cNvPr id="856067" name="Rectangle 3"/>
          <p:cNvSpPr>
            <a:spLocks noGrp="1" noChangeArrowheads="1"/>
          </p:cNvSpPr>
          <p:nvPr>
            <p:ph type="body" idx="1"/>
          </p:nvPr>
        </p:nvSpPr>
        <p:spPr>
          <a:xfrm>
            <a:off x="736600" y="1860550"/>
            <a:ext cx="7599363" cy="4203700"/>
          </a:xfrm>
        </p:spPr>
        <p:txBody>
          <a:bodyPr/>
          <a:lstStyle/>
          <a:p>
            <a:pPr eaLnBrk="1" hangingPunct="1">
              <a:buClr>
                <a:srgbClr val="FFFF00"/>
              </a:buClr>
              <a:buSzTx/>
              <a:buFont typeface="Wingdings" pitchFamily="2" charset="2"/>
              <a:buChar char="§"/>
              <a:defRPr/>
            </a:pPr>
            <a:r>
              <a:rPr lang="en-US" sz="3600" dirty="0" smtClean="0"/>
              <a:t>Osmosis through the casing </a:t>
            </a:r>
          </a:p>
          <a:p>
            <a:pPr lvl="1" eaLnBrk="1" hangingPunct="1">
              <a:buClr>
                <a:srgbClr val="FFFF00"/>
              </a:buClr>
              <a:buFontTx/>
              <a:buChar char="•"/>
              <a:defRPr/>
            </a:pPr>
            <a:r>
              <a:rPr lang="en-US" dirty="0" smtClean="0"/>
              <a:t>(1 to </a:t>
            </a:r>
            <a:r>
              <a:rPr lang="en-US" dirty="0" smtClean="0"/>
              <a:t>4 PSI/Month</a:t>
            </a:r>
            <a:r>
              <a:rPr lang="en-US" dirty="0" smtClean="0"/>
              <a:t>)</a:t>
            </a:r>
          </a:p>
          <a:p>
            <a:pPr lvl="1" eaLnBrk="1" hangingPunct="1">
              <a:buClr>
                <a:srgbClr val="FFFF00"/>
              </a:buClr>
              <a:buFontTx/>
              <a:buChar char="•"/>
              <a:defRPr/>
            </a:pPr>
            <a:r>
              <a:rPr lang="en-US" dirty="0" smtClean="0"/>
              <a:t>Depends on tire inner liner compound</a:t>
            </a:r>
          </a:p>
          <a:p>
            <a:pPr eaLnBrk="1" hangingPunct="1">
              <a:buClr>
                <a:srgbClr val="FFFF00"/>
              </a:buClr>
              <a:buSzTx/>
              <a:buFont typeface="Wingdings" pitchFamily="2" charset="2"/>
              <a:buChar char="§"/>
              <a:defRPr/>
            </a:pPr>
            <a:r>
              <a:rPr lang="en-US" sz="3600" dirty="0" smtClean="0"/>
              <a:t>Tread Punctures</a:t>
            </a:r>
          </a:p>
          <a:p>
            <a:pPr eaLnBrk="1" hangingPunct="1">
              <a:buClr>
                <a:srgbClr val="FFFF00"/>
              </a:buClr>
              <a:buSzTx/>
              <a:buFont typeface="Wingdings" pitchFamily="2" charset="2"/>
              <a:buChar char="§"/>
              <a:defRPr/>
            </a:pPr>
            <a:r>
              <a:rPr lang="en-US" sz="3600" dirty="0" smtClean="0"/>
              <a:t>Sidewall Damage</a:t>
            </a:r>
          </a:p>
          <a:p>
            <a:pPr eaLnBrk="1" hangingPunct="1">
              <a:buClr>
                <a:srgbClr val="FFFF00"/>
              </a:buClr>
              <a:buSzTx/>
              <a:buFont typeface="Wingdings" pitchFamily="2" charset="2"/>
              <a:buChar char="§"/>
              <a:defRPr/>
            </a:pPr>
            <a:r>
              <a:rPr lang="en-US" sz="3600" dirty="0" smtClean="0"/>
              <a:t>Leaking Valve Stems</a:t>
            </a:r>
          </a:p>
          <a:p>
            <a:pPr eaLnBrk="1" hangingPunct="1">
              <a:buClr>
                <a:srgbClr val="FFFF00"/>
              </a:buClr>
              <a:buSzTx/>
              <a:buFont typeface="Wingdings" pitchFamily="2" charset="2"/>
              <a:buChar char="§"/>
              <a:defRPr/>
            </a:pPr>
            <a:endParaRPr lang="en-US" sz="3600" dirty="0" smtClean="0"/>
          </a:p>
          <a:p>
            <a:pPr eaLnBrk="1" hangingPunct="1">
              <a:buClr>
                <a:srgbClr val="FFFF00"/>
              </a:buClr>
              <a:buSzTx/>
              <a:buFont typeface="Wingdings" pitchFamily="2" charset="2"/>
              <a:buChar char="§"/>
              <a:defRPr/>
            </a:pPr>
            <a:endParaRPr lang="en-US" dirty="0" smtClean="0"/>
          </a:p>
        </p:txBody>
      </p:sp>
      <p:sp>
        <p:nvSpPr>
          <p:cNvPr id="856068" name="Text Box 4"/>
          <p:cNvSpPr txBox="1">
            <a:spLocks noChangeArrowheads="1"/>
          </p:cNvSpPr>
          <p:nvPr/>
        </p:nvSpPr>
        <p:spPr bwMode="auto">
          <a:xfrm>
            <a:off x="1600200" y="5807075"/>
            <a:ext cx="5943600" cy="822325"/>
          </a:xfrm>
          <a:prstGeom prst="rect">
            <a:avLst/>
          </a:prstGeom>
          <a:noFill/>
          <a:ln w="9525">
            <a:noFill/>
            <a:miter lim="800000"/>
            <a:headEnd/>
            <a:tailEnd/>
          </a:ln>
          <a:effectLst/>
        </p:spPr>
        <p:txBody>
          <a:bodyPr>
            <a:spAutoFit/>
          </a:bodyPr>
          <a:lstStyle/>
          <a:p>
            <a:pPr algn="ctr">
              <a:spcBef>
                <a:spcPct val="50000"/>
              </a:spcBef>
              <a:defRPr/>
            </a:pPr>
            <a:r>
              <a:rPr lang="en-US" sz="2400" b="1" i="1">
                <a:effectLst>
                  <a:outerShdw blurRad="38100" dist="38100" dir="2700000" algn="tl">
                    <a:srgbClr val="000000"/>
                  </a:outerShdw>
                </a:effectLst>
              </a:rPr>
              <a:t>Slow leaking punctures in the tread is the #1 reason why tires lose air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6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6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6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6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6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60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60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80E8D9-9280-4977-9DE4-92B5C73FCF86}" type="slidenum">
              <a:rPr lang="en-US"/>
              <a:pPr>
                <a:defRPr/>
              </a:pPr>
              <a:t>40</a:t>
            </a:fld>
            <a:endParaRPr lang="en-US"/>
          </a:p>
        </p:txBody>
      </p:sp>
      <p:pic>
        <p:nvPicPr>
          <p:cNvPr id="55299" name="Picture 2" descr="psi nsn numbers.jpg"/>
          <p:cNvPicPr>
            <a:picLocks noChangeAspect="1"/>
          </p:cNvPicPr>
          <p:nvPr/>
        </p:nvPicPr>
        <p:blipFill>
          <a:blip r:embed="rId2" cstate="print"/>
          <a:srcRect/>
          <a:stretch>
            <a:fillRect/>
          </a:stretch>
        </p:blipFill>
        <p:spPr bwMode="auto">
          <a:xfrm>
            <a:off x="1905000" y="838200"/>
            <a:ext cx="6486525" cy="57721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ChangeArrowheads="1"/>
          </p:cNvSpPr>
          <p:nvPr/>
        </p:nvSpPr>
        <p:spPr bwMode="auto">
          <a:xfrm>
            <a:off x="1905000" y="5181600"/>
            <a:ext cx="6248400" cy="1295400"/>
          </a:xfrm>
          <a:prstGeom prst="rect">
            <a:avLst/>
          </a:prstGeom>
          <a:solidFill>
            <a:schemeClr val="accent1"/>
          </a:solidFill>
          <a:ln w="38100" algn="ctr">
            <a:solidFill>
              <a:schemeClr val="tx1"/>
            </a:solidFill>
            <a:round/>
            <a:headEnd/>
            <a:tailEnd/>
          </a:ln>
        </p:spPr>
        <p:txBody>
          <a:bodyPr/>
          <a:lstStyle/>
          <a:p>
            <a:endParaRPr lang="en-US"/>
          </a:p>
        </p:txBody>
      </p:sp>
      <p:sp>
        <p:nvSpPr>
          <p:cNvPr id="2" name="Slide Number Placeholder 1"/>
          <p:cNvSpPr>
            <a:spLocks noGrp="1"/>
          </p:cNvSpPr>
          <p:nvPr>
            <p:ph type="sldNum" sz="quarter" idx="12"/>
          </p:nvPr>
        </p:nvSpPr>
        <p:spPr>
          <a:xfrm>
            <a:off x="3276600" y="5486400"/>
            <a:ext cx="2133600" cy="457200"/>
          </a:xfrm>
        </p:spPr>
        <p:txBody>
          <a:bodyPr/>
          <a:lstStyle/>
          <a:p>
            <a:pPr>
              <a:defRPr/>
            </a:pPr>
            <a:r>
              <a:rPr lang="en-US" dirty="0" smtClean="0"/>
              <a:t>.</a:t>
            </a:r>
            <a:endParaRPr lang="en-US" dirty="0"/>
          </a:p>
        </p:txBody>
      </p:sp>
      <p:sp>
        <p:nvSpPr>
          <p:cNvPr id="56324" name="TextBox 2"/>
          <p:cNvSpPr txBox="1">
            <a:spLocks noChangeArrowheads="1"/>
          </p:cNvSpPr>
          <p:nvPr/>
        </p:nvSpPr>
        <p:spPr bwMode="auto">
          <a:xfrm>
            <a:off x="2209800" y="990600"/>
            <a:ext cx="5486400" cy="646113"/>
          </a:xfrm>
          <a:prstGeom prst="rect">
            <a:avLst/>
          </a:prstGeom>
          <a:noFill/>
          <a:ln w="9525">
            <a:noFill/>
            <a:miter lim="800000"/>
            <a:headEnd/>
            <a:tailEnd/>
          </a:ln>
        </p:spPr>
        <p:txBody>
          <a:bodyPr>
            <a:spAutoFit/>
          </a:bodyPr>
          <a:lstStyle/>
          <a:p>
            <a:r>
              <a:rPr lang="en-US" sz="3600" b="1" u="sng"/>
              <a:t>Commercial Fleets</a:t>
            </a:r>
          </a:p>
        </p:txBody>
      </p:sp>
      <p:sp>
        <p:nvSpPr>
          <p:cNvPr id="56325" name="TextBox 3"/>
          <p:cNvSpPr txBox="1">
            <a:spLocks noChangeArrowheads="1"/>
          </p:cNvSpPr>
          <p:nvPr/>
        </p:nvSpPr>
        <p:spPr bwMode="auto">
          <a:xfrm>
            <a:off x="1676400" y="2209800"/>
            <a:ext cx="6400800" cy="2678113"/>
          </a:xfrm>
          <a:prstGeom prst="rect">
            <a:avLst/>
          </a:prstGeom>
          <a:noFill/>
          <a:ln w="9525">
            <a:noFill/>
            <a:miter lim="800000"/>
            <a:headEnd/>
            <a:tailEnd/>
          </a:ln>
        </p:spPr>
        <p:txBody>
          <a:bodyPr>
            <a:spAutoFit/>
          </a:bodyPr>
          <a:lstStyle/>
          <a:p>
            <a:pPr>
              <a:buFont typeface="Arial" charset="0"/>
              <a:buChar char="•"/>
            </a:pPr>
            <a:r>
              <a:rPr lang="en-US" sz="2800"/>
              <a:t> FedEx</a:t>
            </a:r>
          </a:p>
          <a:p>
            <a:pPr>
              <a:buFont typeface="Arial" charset="0"/>
              <a:buChar char="•"/>
            </a:pPr>
            <a:r>
              <a:rPr lang="en-US" sz="2800"/>
              <a:t>Werner</a:t>
            </a:r>
          </a:p>
          <a:p>
            <a:pPr>
              <a:buFont typeface="Arial" charset="0"/>
              <a:buChar char="•"/>
            </a:pPr>
            <a:r>
              <a:rPr lang="en-US" sz="2800"/>
              <a:t>JB Hunt</a:t>
            </a:r>
          </a:p>
          <a:p>
            <a:pPr>
              <a:buFont typeface="Arial" charset="0"/>
              <a:buChar char="•"/>
            </a:pPr>
            <a:r>
              <a:rPr lang="en-US" sz="2800"/>
              <a:t>Maverick Transportation</a:t>
            </a:r>
          </a:p>
          <a:p>
            <a:pPr>
              <a:buFont typeface="Arial" charset="0"/>
              <a:buChar char="•"/>
            </a:pPr>
            <a:r>
              <a:rPr lang="en-US" sz="2800"/>
              <a:t>US Xpress</a:t>
            </a:r>
          </a:p>
          <a:p>
            <a:pPr>
              <a:buFont typeface="Arial" charset="0"/>
              <a:buChar char="•"/>
            </a:pPr>
            <a:r>
              <a:rPr lang="en-US" sz="2800"/>
              <a:t>Old Dominion</a:t>
            </a:r>
          </a:p>
        </p:txBody>
      </p:sp>
      <p:sp>
        <p:nvSpPr>
          <p:cNvPr id="56326" name="TextBox 4"/>
          <p:cNvSpPr txBox="1">
            <a:spLocks noChangeArrowheads="1"/>
          </p:cNvSpPr>
          <p:nvPr/>
        </p:nvSpPr>
        <p:spPr bwMode="auto">
          <a:xfrm rot="11498369" flipH="1">
            <a:off x="7924800" y="5767388"/>
            <a:ext cx="1219200" cy="369887"/>
          </a:xfrm>
          <a:prstGeom prst="rect">
            <a:avLst/>
          </a:prstGeom>
          <a:noFill/>
          <a:ln w="9525">
            <a:noFill/>
            <a:miter lim="800000"/>
            <a:headEnd/>
            <a:tailEnd/>
          </a:ln>
        </p:spPr>
        <p:txBody>
          <a:bodyPr>
            <a:spAutoFit/>
          </a:bodyPr>
          <a:lstStyle/>
          <a:p>
            <a:r>
              <a:rPr lang="en-US"/>
              <a:t>..</a:t>
            </a:r>
          </a:p>
        </p:txBody>
      </p:sp>
      <p:sp>
        <p:nvSpPr>
          <p:cNvPr id="56327" name="TextBox 5"/>
          <p:cNvSpPr txBox="1">
            <a:spLocks noChangeArrowheads="1"/>
          </p:cNvSpPr>
          <p:nvPr/>
        </p:nvSpPr>
        <p:spPr bwMode="auto">
          <a:xfrm>
            <a:off x="2057400" y="5257800"/>
            <a:ext cx="6019800" cy="954088"/>
          </a:xfrm>
          <a:prstGeom prst="rect">
            <a:avLst/>
          </a:prstGeom>
          <a:noFill/>
          <a:ln w="9525">
            <a:noFill/>
            <a:miter lim="800000"/>
            <a:headEnd/>
            <a:tailEnd/>
          </a:ln>
        </p:spPr>
        <p:txBody>
          <a:bodyPr>
            <a:spAutoFit/>
          </a:bodyPr>
          <a:lstStyle/>
          <a:p>
            <a:r>
              <a:rPr lang="en-US" sz="2800"/>
              <a:t>America’s Top Trucking Fleets Use PSI Automatic Tire Inflation System</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C900978-82FF-4391-ACA7-1B064231C6DE}" type="slidenum">
              <a:rPr lang="en-US" smtClean="0"/>
              <a:pPr>
                <a:defRPr/>
              </a:pPr>
              <a:t>42</a:t>
            </a:fld>
            <a:endParaRPr lang="en-US"/>
          </a:p>
        </p:txBody>
      </p:sp>
      <p:pic>
        <p:nvPicPr>
          <p:cNvPr id="3" name="Picture 2" descr="werner retrofit article.jpg"/>
          <p:cNvPicPr>
            <a:picLocks noChangeAspect="1"/>
          </p:cNvPicPr>
          <p:nvPr/>
        </p:nvPicPr>
        <p:blipFill>
          <a:blip r:embed="rId2" cstate="print"/>
          <a:stretch>
            <a:fillRect/>
          </a:stretch>
        </p:blipFill>
        <p:spPr>
          <a:xfrm>
            <a:off x="257175" y="790575"/>
            <a:ext cx="8629650" cy="5838825"/>
          </a:xfrm>
          <a:prstGeom prst="rect">
            <a:avLst/>
          </a:prstGeom>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435F5F8-3C82-415C-AB4C-100AF5C8DBCB}" type="slidenum">
              <a:rPr lang="en-US"/>
              <a:pPr>
                <a:defRPr/>
              </a:pPr>
              <a:t>43</a:t>
            </a:fld>
            <a:endParaRPr lang="en-US"/>
          </a:p>
        </p:txBody>
      </p:sp>
      <p:sp>
        <p:nvSpPr>
          <p:cNvPr id="904194" name="Rectangle 2"/>
          <p:cNvSpPr>
            <a:spLocks noGrp="1" noChangeArrowheads="1"/>
          </p:cNvSpPr>
          <p:nvPr>
            <p:ph type="title"/>
          </p:nvPr>
        </p:nvSpPr>
        <p:spPr/>
        <p:txBody>
          <a:bodyPr/>
          <a:lstStyle/>
          <a:p>
            <a:pPr eaLnBrk="1" hangingPunct="1">
              <a:defRPr/>
            </a:pPr>
            <a:r>
              <a:rPr lang="en-US" dirty="0" smtClean="0"/>
              <a:t>Return on Investment</a:t>
            </a:r>
          </a:p>
        </p:txBody>
      </p:sp>
      <p:sp>
        <p:nvSpPr>
          <p:cNvPr id="904195" name="Rectangle 3"/>
          <p:cNvSpPr>
            <a:spLocks noGrp="1" noChangeArrowheads="1"/>
          </p:cNvSpPr>
          <p:nvPr>
            <p:ph type="body" idx="1"/>
          </p:nvPr>
        </p:nvSpPr>
        <p:spPr/>
        <p:txBody>
          <a:bodyPr>
            <a:normAutofit fontScale="92500" lnSpcReduction="10000"/>
          </a:bodyPr>
          <a:lstStyle/>
          <a:p>
            <a:pPr eaLnBrk="1" hangingPunct="1">
              <a:defRPr/>
            </a:pPr>
            <a:r>
              <a:rPr lang="en-US" dirty="0" smtClean="0"/>
              <a:t>Typical PSI system is around $1200 depending on specific axle make/model for many tandem and tri-axle trailers</a:t>
            </a:r>
          </a:p>
          <a:p>
            <a:pPr lvl="1" eaLnBrk="1" hangingPunct="1">
              <a:defRPr/>
            </a:pPr>
            <a:r>
              <a:rPr lang="en-US" dirty="0" smtClean="0"/>
              <a:t>OE or Retrofit</a:t>
            </a:r>
          </a:p>
          <a:p>
            <a:pPr lvl="2" eaLnBrk="1" hangingPunct="1">
              <a:defRPr/>
            </a:pPr>
            <a:r>
              <a:rPr lang="en-US" dirty="0" smtClean="0"/>
              <a:t>4 man-hours to retrofit</a:t>
            </a:r>
          </a:p>
          <a:p>
            <a:pPr eaLnBrk="1" hangingPunct="1">
              <a:defRPr/>
            </a:pPr>
            <a:r>
              <a:rPr lang="en-US" dirty="0" smtClean="0"/>
              <a:t>ROI is under 12 months</a:t>
            </a:r>
          </a:p>
          <a:p>
            <a:pPr lvl="1" eaLnBrk="1" hangingPunct="1">
              <a:defRPr/>
            </a:pPr>
            <a:r>
              <a:rPr lang="en-US" dirty="0" smtClean="0"/>
              <a:t>Fuel economy</a:t>
            </a:r>
          </a:p>
          <a:p>
            <a:pPr lvl="1" eaLnBrk="1" hangingPunct="1">
              <a:defRPr/>
            </a:pPr>
            <a:r>
              <a:rPr lang="en-US" dirty="0" smtClean="0"/>
              <a:t>Downtime reduction</a:t>
            </a:r>
          </a:p>
          <a:p>
            <a:pPr lvl="1" eaLnBrk="1" hangingPunct="1">
              <a:defRPr/>
            </a:pPr>
            <a:r>
              <a:rPr lang="en-US" dirty="0" smtClean="0"/>
              <a:t>Mileage increase</a:t>
            </a:r>
          </a:p>
          <a:p>
            <a:pPr lvl="1" eaLnBrk="1" hangingPunct="1">
              <a:defRPr/>
            </a:pPr>
            <a:r>
              <a:rPr lang="en-US" dirty="0" smtClean="0"/>
              <a:t>Safety – Not stuck on side of road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4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4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4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4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4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4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4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4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p:cNvSpPr>
            <a:spLocks noGrp="1" noChangeArrowheads="1"/>
          </p:cNvSpPr>
          <p:nvPr>
            <p:ph type="sldNum" sz="quarter" idx="12"/>
          </p:nvPr>
        </p:nvSpPr>
        <p:spPr/>
        <p:txBody>
          <a:bodyPr/>
          <a:lstStyle/>
          <a:p>
            <a:pPr>
              <a:defRPr/>
            </a:pPr>
            <a:fld id="{4B031089-ECAD-4D08-B56C-CEE4CA2CC6AD}" type="slidenum">
              <a:rPr lang="en-US"/>
              <a:pPr>
                <a:defRPr/>
              </a:pPr>
              <a:t>44</a:t>
            </a:fld>
            <a:endParaRPr lang="en-US"/>
          </a:p>
        </p:txBody>
      </p:sp>
      <p:sp>
        <p:nvSpPr>
          <p:cNvPr id="848900" name="Rectangle 4"/>
          <p:cNvSpPr>
            <a:spLocks noGrp="1" noChangeArrowheads="1"/>
          </p:cNvSpPr>
          <p:nvPr>
            <p:ph type="ctrTitle"/>
          </p:nvPr>
        </p:nvSpPr>
        <p:spPr>
          <a:xfrm>
            <a:off x="457200" y="1524000"/>
            <a:ext cx="8229600" cy="1828800"/>
          </a:xfrm>
        </p:spPr>
        <p:txBody>
          <a:bodyPr/>
          <a:lstStyle/>
          <a:p>
            <a:pPr eaLnBrk="1" hangingPunct="1">
              <a:defRPr/>
            </a:pPr>
            <a:r>
              <a:rPr lang="en-US" sz="4000" dirty="0" smtClean="0">
                <a:solidFill>
                  <a:schemeClr val="tx1"/>
                </a:solidFill>
                <a:latin typeface="Times New Roman" charset="0"/>
              </a:rPr>
              <a:t>Pressure Systems International – (PSI) </a:t>
            </a:r>
            <a:br>
              <a:rPr lang="en-US" sz="4000" dirty="0" smtClean="0">
                <a:solidFill>
                  <a:schemeClr val="tx1"/>
                </a:solidFill>
                <a:latin typeface="Times New Roman" charset="0"/>
              </a:rPr>
            </a:br>
            <a:r>
              <a:rPr lang="en-US" sz="4000" dirty="0" smtClean="0">
                <a:solidFill>
                  <a:schemeClr val="tx1"/>
                </a:solidFill>
                <a:latin typeface="Times New Roman" charset="0"/>
              </a:rPr>
              <a:t>San Antonio, </a:t>
            </a:r>
            <a:r>
              <a:rPr lang="en-US" sz="4000" dirty="0" smtClean="0">
                <a:solidFill>
                  <a:schemeClr val="tx1"/>
                </a:solidFill>
                <a:latin typeface="Times New Roman" charset="0"/>
              </a:rPr>
              <a:t>Texas   </a:t>
            </a:r>
            <a:br>
              <a:rPr lang="en-US" sz="4000" dirty="0" smtClean="0">
                <a:solidFill>
                  <a:schemeClr val="tx1"/>
                </a:solidFill>
                <a:latin typeface="Times New Roman" charset="0"/>
              </a:rPr>
            </a:br>
            <a:r>
              <a:rPr lang="en-US" sz="4000" dirty="0" smtClean="0">
                <a:solidFill>
                  <a:schemeClr val="tx1"/>
                </a:solidFill>
                <a:latin typeface="Times New Roman" charset="0"/>
              </a:rPr>
              <a:t>                    </a:t>
            </a:r>
            <a:r>
              <a:rPr lang="en-US" sz="4000" dirty="0" smtClean="0">
                <a:solidFill>
                  <a:schemeClr val="tx1"/>
                </a:solidFill>
                <a:latin typeface="Times New Roman" charset="0"/>
              </a:rPr>
              <a:t/>
            </a:r>
            <a:br>
              <a:rPr lang="en-US" sz="4000" dirty="0" smtClean="0">
                <a:solidFill>
                  <a:schemeClr val="tx1"/>
                </a:solidFill>
                <a:latin typeface="Times New Roman" charset="0"/>
              </a:rPr>
            </a:br>
            <a:r>
              <a:rPr lang="en-US" sz="4000" dirty="0" smtClean="0">
                <a:solidFill>
                  <a:schemeClr val="tx1"/>
                </a:solidFill>
                <a:latin typeface="Times New Roman" charset="0"/>
              </a:rPr>
              <a:t> “</a:t>
            </a:r>
            <a:r>
              <a:rPr lang="en-US" sz="4000" dirty="0" smtClean="0">
                <a:solidFill>
                  <a:schemeClr val="tx1"/>
                </a:solidFill>
                <a:latin typeface="Times New Roman" charset="0"/>
              </a:rPr>
              <a:t>Automatic Tire Inflation System      for Military Trailers”</a:t>
            </a:r>
            <a:endParaRPr lang="en-US" sz="3600" b="1" dirty="0" smtClean="0">
              <a:solidFill>
                <a:schemeClr val="tx1"/>
              </a:solidFill>
              <a:latin typeface="Times New Roman" charset="0"/>
            </a:endParaRPr>
          </a:p>
        </p:txBody>
      </p:sp>
      <p:sp>
        <p:nvSpPr>
          <p:cNvPr id="14340" name="Rectangle 7"/>
          <p:cNvSpPr>
            <a:spLocks noChangeArrowheads="1"/>
          </p:cNvSpPr>
          <p:nvPr/>
        </p:nvSpPr>
        <p:spPr bwMode="auto">
          <a:xfrm>
            <a:off x="0" y="6057900"/>
            <a:ext cx="9144000" cy="800100"/>
          </a:xfrm>
          <a:prstGeom prst="rect">
            <a:avLst/>
          </a:prstGeom>
          <a:noFill/>
          <a:ln w="38100" algn="ctr">
            <a:noFill/>
            <a:miter lim="800000"/>
            <a:headEnd/>
            <a:tailEnd/>
          </a:ln>
        </p:spPr>
        <p:txBody>
          <a:bodyPr>
            <a:spAutoFit/>
          </a:bodyPr>
          <a:lstStyle/>
          <a:p>
            <a:pPr>
              <a:spcBef>
                <a:spcPct val="50000"/>
              </a:spcBef>
            </a:pPr>
            <a:r>
              <a:rPr lang="en-US" sz="1400"/>
              <a:t>P.S.I.'s ATIS is covered by one or more of the following U.S. Patents: 5,287,906; 5,584,949; 5,767,398; 5,769,979; 6,131,631; 6,698,482; 5,377,736; 5,538,062; 5,868,881; 6,269,691; 6,435,238; 6,892,778</a:t>
            </a:r>
          </a:p>
          <a:p>
            <a:pPr>
              <a:spcBef>
                <a:spcPct val="50000"/>
              </a:spcBef>
            </a:pPr>
            <a:endParaRPr lang="en-US" sz="1200"/>
          </a:p>
        </p:txBody>
      </p:sp>
      <p:pic>
        <p:nvPicPr>
          <p:cNvPr id="14341" name="Picture 4" descr="meritor logo.jpg"/>
          <p:cNvPicPr>
            <a:picLocks noChangeAspect="1"/>
          </p:cNvPicPr>
          <p:nvPr/>
        </p:nvPicPr>
        <p:blipFill>
          <a:blip r:embed="rId2" cstate="print"/>
          <a:srcRect/>
          <a:stretch>
            <a:fillRect/>
          </a:stretch>
        </p:blipFill>
        <p:spPr bwMode="auto">
          <a:xfrm>
            <a:off x="1371600" y="152400"/>
            <a:ext cx="2181225" cy="485775"/>
          </a:xfrm>
          <a:prstGeom prst="rect">
            <a:avLst/>
          </a:prstGeom>
          <a:noFill/>
          <a:ln w="9525">
            <a:noFill/>
            <a:miter lim="800000"/>
            <a:headEnd/>
            <a:tailEnd/>
          </a:ln>
        </p:spPr>
      </p:pic>
      <p:sp>
        <p:nvSpPr>
          <p:cNvPr id="14342" name="TextBox 5"/>
          <p:cNvSpPr txBox="1">
            <a:spLocks noChangeArrowheads="1"/>
          </p:cNvSpPr>
          <p:nvPr/>
        </p:nvSpPr>
        <p:spPr bwMode="auto">
          <a:xfrm>
            <a:off x="381000" y="4953000"/>
            <a:ext cx="6705600" cy="923330"/>
          </a:xfrm>
          <a:prstGeom prst="rect">
            <a:avLst/>
          </a:prstGeom>
          <a:noFill/>
          <a:ln w="9525">
            <a:noFill/>
            <a:miter lim="800000"/>
            <a:headEnd/>
            <a:tailEnd/>
          </a:ln>
        </p:spPr>
        <p:txBody>
          <a:bodyPr>
            <a:spAutoFit/>
          </a:bodyPr>
          <a:lstStyle/>
          <a:p>
            <a:r>
              <a:rPr lang="en-US" b="1" dirty="0" smtClean="0"/>
              <a:t>Al </a:t>
            </a:r>
            <a:r>
              <a:rPr lang="en-US" b="1" dirty="0"/>
              <a:t>Cohn, Director New Market Development &amp; Eng Support</a:t>
            </a:r>
          </a:p>
          <a:p>
            <a:r>
              <a:rPr lang="en-US" b="1" dirty="0" smtClean="0"/>
              <a:t>Pressure Systems International (PSI)</a:t>
            </a:r>
          </a:p>
          <a:p>
            <a:r>
              <a:rPr lang="en-US" b="1" dirty="0" smtClean="0"/>
              <a:t>July </a:t>
            </a:r>
            <a:r>
              <a:rPr lang="en-US" b="1" dirty="0" smtClean="0"/>
              <a:t>2012</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173D82-0E5D-4B26-B4A5-F2BC4419AABD}" type="slidenum">
              <a:rPr lang="en-US"/>
              <a:pPr>
                <a:defRPr/>
              </a:pPr>
              <a:t>5</a:t>
            </a:fld>
            <a:endParaRPr lang="en-US"/>
          </a:p>
        </p:txBody>
      </p:sp>
      <p:sp>
        <p:nvSpPr>
          <p:cNvPr id="515074" name="Rectangle 2"/>
          <p:cNvSpPr>
            <a:spLocks noGrp="1" noChangeArrowheads="1"/>
          </p:cNvSpPr>
          <p:nvPr>
            <p:ph type="title" idx="4294967295"/>
          </p:nvPr>
        </p:nvSpPr>
        <p:spPr>
          <a:xfrm>
            <a:off x="1981200" y="914400"/>
            <a:ext cx="7162800" cy="1219200"/>
          </a:xfrm>
          <a:effectLst>
            <a:outerShdw dist="35921" dir="2700000" algn="ctr" rotWithShape="0">
              <a:srgbClr val="FF0000"/>
            </a:outerShdw>
          </a:effectLst>
        </p:spPr>
        <p:txBody>
          <a:bodyPr/>
          <a:lstStyle/>
          <a:p>
            <a:pPr eaLnBrk="1" hangingPunct="1">
              <a:defRPr/>
            </a:pPr>
            <a:r>
              <a:rPr lang="en-US" smtClean="0">
                <a:latin typeface="Times New Roman" charset="0"/>
              </a:rPr>
              <a:t>Tire Pressure Technology</a:t>
            </a:r>
          </a:p>
        </p:txBody>
      </p:sp>
      <p:sp>
        <p:nvSpPr>
          <p:cNvPr id="515075" name="Rectangle 3"/>
          <p:cNvSpPr>
            <a:spLocks noGrp="1" noChangeArrowheads="1"/>
          </p:cNvSpPr>
          <p:nvPr>
            <p:ph type="body" idx="4294967295"/>
          </p:nvPr>
        </p:nvSpPr>
        <p:spPr>
          <a:xfrm>
            <a:off x="1143000" y="2209800"/>
            <a:ext cx="6934200" cy="4267200"/>
          </a:xfrm>
        </p:spPr>
        <p:txBody>
          <a:bodyPr/>
          <a:lstStyle/>
          <a:p>
            <a:pPr eaLnBrk="1" hangingPunct="1">
              <a:buClr>
                <a:schemeClr val="tx1"/>
              </a:buClr>
              <a:buFont typeface="Wingdings" pitchFamily="2" charset="2"/>
              <a:buChar char="Ø"/>
              <a:defRPr/>
            </a:pPr>
            <a:r>
              <a:rPr lang="en-US" smtClean="0"/>
              <a:t>Manual</a:t>
            </a:r>
          </a:p>
          <a:p>
            <a:pPr eaLnBrk="1" hangingPunct="1">
              <a:buClr>
                <a:schemeClr val="tx1"/>
              </a:buClr>
              <a:buFont typeface="Wingdings" pitchFamily="2" charset="2"/>
              <a:buNone/>
              <a:defRPr/>
            </a:pPr>
            <a:endParaRPr lang="en-US" smtClean="0"/>
          </a:p>
          <a:p>
            <a:pPr eaLnBrk="1" hangingPunct="1">
              <a:buClr>
                <a:schemeClr val="tx1"/>
              </a:buClr>
              <a:buFont typeface="Wingdings" pitchFamily="2" charset="2"/>
              <a:buChar char="Ø"/>
              <a:defRPr/>
            </a:pPr>
            <a:r>
              <a:rPr lang="en-US" smtClean="0"/>
              <a:t>Central Tire Inflation (</a:t>
            </a:r>
            <a:r>
              <a:rPr lang="en-US" b="1" smtClean="0"/>
              <a:t>CTI</a:t>
            </a:r>
            <a:r>
              <a:rPr lang="en-US" smtClean="0"/>
              <a:t>)</a:t>
            </a:r>
          </a:p>
          <a:p>
            <a:pPr eaLnBrk="1" hangingPunct="1">
              <a:buClr>
                <a:schemeClr val="tx1"/>
              </a:buClr>
              <a:buFont typeface="Wingdings" pitchFamily="2" charset="2"/>
              <a:buNone/>
              <a:defRPr/>
            </a:pPr>
            <a:endParaRPr lang="en-US" smtClean="0"/>
          </a:p>
          <a:p>
            <a:pPr eaLnBrk="1" hangingPunct="1">
              <a:buClr>
                <a:schemeClr val="tx1"/>
              </a:buClr>
              <a:buFont typeface="Wingdings" pitchFamily="2" charset="2"/>
              <a:buChar char="Ø"/>
              <a:defRPr/>
            </a:pPr>
            <a:r>
              <a:rPr lang="en-US" smtClean="0"/>
              <a:t>Tire Pressure Monitoring (</a:t>
            </a:r>
            <a:r>
              <a:rPr lang="en-US" b="1" smtClean="0"/>
              <a:t>TPMS</a:t>
            </a:r>
            <a:r>
              <a:rPr lang="en-US" smtClean="0"/>
              <a:t>)</a:t>
            </a:r>
          </a:p>
          <a:p>
            <a:pPr eaLnBrk="1" hangingPunct="1">
              <a:buClr>
                <a:schemeClr val="tx1"/>
              </a:buClr>
              <a:buFont typeface="Wingdings" pitchFamily="2" charset="2"/>
              <a:buNone/>
              <a:defRPr/>
            </a:pPr>
            <a:endParaRPr lang="en-US" smtClean="0"/>
          </a:p>
          <a:p>
            <a:pPr eaLnBrk="1" hangingPunct="1">
              <a:buClr>
                <a:schemeClr val="tx1"/>
              </a:buClr>
              <a:buFont typeface="Wingdings" pitchFamily="2" charset="2"/>
              <a:buChar char="Ø"/>
              <a:defRPr/>
            </a:pPr>
            <a:r>
              <a:rPr lang="en-US" smtClean="0"/>
              <a:t>Auto Tire Inflation Systems (</a:t>
            </a:r>
            <a:r>
              <a:rPr lang="en-US" b="1" smtClean="0"/>
              <a:t>ATIS</a:t>
            </a:r>
            <a:r>
              <a:rPr lang="en-US" smtClean="0"/>
              <a:t>)</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37646BC2-FEF7-4B7F-BC15-A2B8FAE9FE8B}" type="slidenum">
              <a:rPr lang="en-US"/>
              <a:pPr>
                <a:defRPr/>
              </a:pPr>
              <a:t>6</a:t>
            </a:fld>
            <a:endParaRPr lang="en-US"/>
          </a:p>
        </p:txBody>
      </p:sp>
      <p:sp>
        <p:nvSpPr>
          <p:cNvPr id="861186" name="Rectangle 2"/>
          <p:cNvSpPr>
            <a:spLocks noGrp="1" noChangeArrowheads="1"/>
          </p:cNvSpPr>
          <p:nvPr>
            <p:ph type="title" idx="4294967295"/>
          </p:nvPr>
        </p:nvSpPr>
        <p:spPr>
          <a:xfrm>
            <a:off x="685800" y="660400"/>
            <a:ext cx="8229600" cy="1143000"/>
          </a:xfrm>
        </p:spPr>
        <p:txBody>
          <a:bodyPr/>
          <a:lstStyle/>
          <a:p>
            <a:pPr eaLnBrk="1" hangingPunct="1">
              <a:defRPr/>
            </a:pPr>
            <a:r>
              <a:rPr lang="en-US" smtClean="0">
                <a:solidFill>
                  <a:srgbClr val="FFFF00"/>
                </a:solidFill>
                <a:latin typeface="Times New Roman" charset="0"/>
              </a:rPr>
              <a:t>Manual Tire Inflation Systems</a:t>
            </a:r>
          </a:p>
        </p:txBody>
      </p:sp>
      <p:sp>
        <p:nvSpPr>
          <p:cNvPr id="861187" name="Rectangle 3"/>
          <p:cNvSpPr>
            <a:spLocks noGrp="1" noChangeArrowheads="1"/>
          </p:cNvSpPr>
          <p:nvPr>
            <p:ph type="body" idx="4294967295"/>
          </p:nvPr>
        </p:nvSpPr>
        <p:spPr>
          <a:xfrm>
            <a:off x="457200" y="2174875"/>
            <a:ext cx="8229600" cy="4530725"/>
          </a:xfrm>
        </p:spPr>
        <p:txBody>
          <a:bodyPr/>
          <a:lstStyle/>
          <a:p>
            <a:pPr eaLnBrk="1" hangingPunct="1">
              <a:buClr>
                <a:srgbClr val="FFCC00"/>
              </a:buClr>
              <a:buFont typeface="Wingdings" pitchFamily="2" charset="2"/>
              <a:buChar char="Ø"/>
              <a:defRPr/>
            </a:pPr>
            <a:r>
              <a:rPr lang="en-US" smtClean="0"/>
              <a:t>Gauge</a:t>
            </a:r>
          </a:p>
          <a:p>
            <a:pPr eaLnBrk="1" hangingPunct="1">
              <a:buClr>
                <a:srgbClr val="FFCC00"/>
              </a:buClr>
              <a:buFont typeface="Wingdings" pitchFamily="2" charset="2"/>
              <a:buNone/>
              <a:defRPr/>
            </a:pPr>
            <a:endParaRPr lang="en-US" smtClean="0"/>
          </a:p>
          <a:p>
            <a:pPr eaLnBrk="1" hangingPunct="1">
              <a:buClr>
                <a:srgbClr val="FFCC00"/>
              </a:buClr>
              <a:buFont typeface="Wingdings" pitchFamily="2" charset="2"/>
              <a:buChar char="Ø"/>
              <a:defRPr/>
            </a:pPr>
            <a:r>
              <a:rPr lang="en-US" smtClean="0"/>
              <a:t>Hammer</a:t>
            </a:r>
          </a:p>
          <a:p>
            <a:pPr eaLnBrk="1" hangingPunct="1">
              <a:buClr>
                <a:srgbClr val="FFCC00"/>
              </a:buClr>
              <a:buFont typeface="Wingdings" pitchFamily="2" charset="2"/>
              <a:buChar char="Ø"/>
              <a:defRPr/>
            </a:pPr>
            <a:endParaRPr lang="en-US" smtClean="0"/>
          </a:p>
          <a:p>
            <a:pPr eaLnBrk="1" hangingPunct="1">
              <a:buClr>
                <a:srgbClr val="FFCC00"/>
              </a:buClr>
              <a:buFont typeface="Wingdings" pitchFamily="2" charset="2"/>
              <a:buChar char="Ø"/>
              <a:defRPr/>
            </a:pPr>
            <a:r>
              <a:rPr lang="en-US" smtClean="0"/>
              <a:t>Tire Buddy</a:t>
            </a:r>
          </a:p>
        </p:txBody>
      </p:sp>
      <p:pic>
        <p:nvPicPr>
          <p:cNvPr id="19461" name="Picture 3" descr="Hammer.gif"/>
          <p:cNvPicPr>
            <a:picLocks noChangeAspect="1"/>
          </p:cNvPicPr>
          <p:nvPr/>
        </p:nvPicPr>
        <p:blipFill>
          <a:blip r:embed="rId2" cstate="print"/>
          <a:srcRect/>
          <a:stretch>
            <a:fillRect/>
          </a:stretch>
        </p:blipFill>
        <p:spPr bwMode="auto">
          <a:xfrm>
            <a:off x="3340100" y="3317875"/>
            <a:ext cx="1219200" cy="512763"/>
          </a:xfrm>
          <a:prstGeom prst="rect">
            <a:avLst/>
          </a:prstGeom>
          <a:noFill/>
          <a:ln w="28575">
            <a:solidFill>
              <a:srgbClr val="FFFF00"/>
            </a:solidFill>
            <a:miter lim="800000"/>
            <a:headEnd/>
            <a:tailEnd/>
          </a:ln>
        </p:spPr>
      </p:pic>
      <p:pic>
        <p:nvPicPr>
          <p:cNvPr id="19462" name="Picture 4" descr="Tire Thumper2.jpg"/>
          <p:cNvPicPr>
            <a:picLocks noChangeAspect="1"/>
          </p:cNvPicPr>
          <p:nvPr/>
        </p:nvPicPr>
        <p:blipFill>
          <a:blip r:embed="rId3" cstate="print"/>
          <a:srcRect/>
          <a:stretch>
            <a:fillRect/>
          </a:stretch>
        </p:blipFill>
        <p:spPr bwMode="auto">
          <a:xfrm>
            <a:off x="3352800" y="4308475"/>
            <a:ext cx="2511425" cy="1676400"/>
          </a:xfrm>
          <a:prstGeom prst="rect">
            <a:avLst/>
          </a:prstGeom>
          <a:noFill/>
          <a:ln w="28575">
            <a:solidFill>
              <a:srgbClr val="FFFF00"/>
            </a:solidFill>
            <a:miter lim="800000"/>
            <a:headEnd/>
            <a:tailEnd/>
          </a:ln>
        </p:spPr>
      </p:pic>
      <p:pic>
        <p:nvPicPr>
          <p:cNvPr id="19463" name="Picture 6" descr="Tire Thumper 3.jpg"/>
          <p:cNvPicPr>
            <a:picLocks noChangeAspect="1"/>
          </p:cNvPicPr>
          <p:nvPr/>
        </p:nvPicPr>
        <p:blipFill>
          <a:blip r:embed="rId4" cstate="print"/>
          <a:srcRect/>
          <a:stretch>
            <a:fillRect/>
          </a:stretch>
        </p:blipFill>
        <p:spPr bwMode="auto">
          <a:xfrm>
            <a:off x="6019800" y="4308475"/>
            <a:ext cx="2543175" cy="1697038"/>
          </a:xfrm>
          <a:prstGeom prst="rect">
            <a:avLst/>
          </a:prstGeom>
          <a:noFill/>
          <a:ln w="28575">
            <a:solidFill>
              <a:srgbClr val="FFFF00"/>
            </a:solidFill>
            <a:miter lim="800000"/>
            <a:headEnd/>
            <a:tailEnd/>
          </a:ln>
        </p:spPr>
      </p:pic>
      <p:pic>
        <p:nvPicPr>
          <p:cNvPr id="19464" name="Picture 7" descr="Tire Gauge.gif"/>
          <p:cNvPicPr>
            <a:picLocks noChangeAspect="1"/>
          </p:cNvPicPr>
          <p:nvPr/>
        </p:nvPicPr>
        <p:blipFill>
          <a:blip r:embed="rId5" cstate="print"/>
          <a:srcRect t="32001" b="28000"/>
          <a:stretch>
            <a:fillRect/>
          </a:stretch>
        </p:blipFill>
        <p:spPr bwMode="auto">
          <a:xfrm>
            <a:off x="3302000" y="2098675"/>
            <a:ext cx="1905000" cy="762000"/>
          </a:xfrm>
          <a:prstGeom prst="rect">
            <a:avLst/>
          </a:prstGeom>
          <a:noFill/>
          <a:ln w="28575">
            <a:solidFill>
              <a:srgbClr val="FFFF00"/>
            </a:solid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93F8B1A-DB07-4E46-82C3-D1820D890C83}" type="slidenum">
              <a:rPr lang="en-US"/>
              <a:pPr>
                <a:defRPr/>
              </a:pPr>
              <a:t>7</a:t>
            </a:fld>
            <a:endParaRPr lang="en-US"/>
          </a:p>
        </p:txBody>
      </p:sp>
      <p:sp>
        <p:nvSpPr>
          <p:cNvPr id="863234" name="Title 1"/>
          <p:cNvSpPr>
            <a:spLocks noGrp="1"/>
          </p:cNvSpPr>
          <p:nvPr>
            <p:ph type="title" idx="4294967295"/>
          </p:nvPr>
        </p:nvSpPr>
        <p:spPr>
          <a:xfrm>
            <a:off x="533400" y="762000"/>
            <a:ext cx="8229600" cy="1143000"/>
          </a:xfrm>
        </p:spPr>
        <p:txBody>
          <a:bodyPr/>
          <a:lstStyle/>
          <a:p>
            <a:pPr eaLnBrk="1" hangingPunct="1">
              <a:defRPr/>
            </a:pPr>
            <a:r>
              <a:rPr lang="en-US" smtClean="0">
                <a:solidFill>
                  <a:srgbClr val="FFFF00"/>
                </a:solidFill>
                <a:latin typeface="Times New Roman" charset="0"/>
              </a:rPr>
              <a:t>Central Tire Inflation Systems</a:t>
            </a:r>
          </a:p>
        </p:txBody>
      </p:sp>
      <p:sp>
        <p:nvSpPr>
          <p:cNvPr id="863235" name="Content Placeholder 2"/>
          <p:cNvSpPr>
            <a:spLocks noGrp="1"/>
          </p:cNvSpPr>
          <p:nvPr>
            <p:ph idx="4294967295"/>
          </p:nvPr>
        </p:nvSpPr>
        <p:spPr>
          <a:xfrm>
            <a:off x="457200" y="1793875"/>
            <a:ext cx="8229600" cy="4530725"/>
          </a:xfrm>
        </p:spPr>
        <p:txBody>
          <a:bodyPr/>
          <a:lstStyle/>
          <a:p>
            <a:pPr eaLnBrk="1" hangingPunct="1">
              <a:buClr>
                <a:srgbClr val="FFFF00"/>
              </a:buClr>
              <a:buFont typeface="Wingdings" pitchFamily="2" charset="2"/>
              <a:buChar char="Ø"/>
              <a:defRPr/>
            </a:pPr>
            <a:r>
              <a:rPr lang="en-US" smtClean="0"/>
              <a:t>Inflates or deflates for traction and load requirements</a:t>
            </a:r>
          </a:p>
          <a:p>
            <a:pPr eaLnBrk="1" hangingPunct="1">
              <a:buClr>
                <a:srgbClr val="FFFF00"/>
              </a:buClr>
              <a:buFont typeface="Wingdings" pitchFamily="2" charset="2"/>
              <a:buNone/>
              <a:defRPr/>
            </a:pPr>
            <a:endParaRPr lang="en-US" smtClean="0"/>
          </a:p>
          <a:p>
            <a:pPr eaLnBrk="1" hangingPunct="1">
              <a:buClr>
                <a:srgbClr val="FFFF00"/>
              </a:buClr>
              <a:buFont typeface="Wingdings" pitchFamily="2" charset="2"/>
              <a:buChar char="Ø"/>
              <a:defRPr/>
            </a:pPr>
            <a:r>
              <a:rPr lang="en-US" smtClean="0"/>
              <a:t>Expensive (over 15 times cost of an automatic tire inflation system)   </a:t>
            </a:r>
          </a:p>
          <a:p>
            <a:pPr eaLnBrk="1" hangingPunct="1">
              <a:buClr>
                <a:srgbClr val="FFFF00"/>
              </a:buClr>
              <a:buFont typeface="Wingdings" pitchFamily="2" charset="2"/>
              <a:buNone/>
              <a:defRPr/>
            </a:pPr>
            <a:r>
              <a:rPr lang="en-US" smtClean="0"/>
              <a:t>                                 </a:t>
            </a:r>
          </a:p>
          <a:p>
            <a:pPr eaLnBrk="1" hangingPunct="1">
              <a:buClr>
                <a:srgbClr val="FFFF00"/>
              </a:buClr>
              <a:buFont typeface="Wingdings" pitchFamily="2" charset="2"/>
              <a:buChar char="Ø"/>
              <a:defRPr/>
            </a:pPr>
            <a:r>
              <a:rPr lang="en-US" smtClean="0"/>
              <a:t>Cannot be retrofitted on existing equipment</a:t>
            </a:r>
          </a:p>
          <a:p>
            <a:pPr eaLnBrk="1" hangingPunct="1">
              <a:buClr>
                <a:srgbClr val="FFFF00"/>
              </a:buClr>
              <a:buFont typeface="Wingdings" pitchFamily="2" charset="2"/>
              <a:buChar char="Ø"/>
              <a:defRPr/>
            </a:pPr>
            <a:endParaRPr lang="en-US" smtClean="0"/>
          </a:p>
          <a:p>
            <a:pPr eaLnBrk="1" hangingPunct="1">
              <a:buClr>
                <a:srgbClr val="FFFF00"/>
              </a:buClr>
              <a:buFont typeface="Wingdings" pitchFamily="2" charset="2"/>
              <a:buChar char="Ø"/>
              <a:defRPr/>
            </a:pPr>
            <a:endParaRPr lang="en-US" smtClean="0"/>
          </a:p>
          <a:p>
            <a:pPr eaLnBrk="1" hangingPunct="1">
              <a:buClr>
                <a:srgbClr val="FFFF00"/>
              </a:buClr>
              <a:buFont typeface="Wingdings" pitchFamily="2" charset="2"/>
              <a:buNone/>
              <a:defRPr/>
            </a:pPr>
            <a:endParaRPr lang="en-US" smtClean="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B9F8CCC1-D489-41B8-BD56-E9639177B9A9}" type="slidenum">
              <a:rPr lang="en-US"/>
              <a:pPr>
                <a:defRPr/>
              </a:pPr>
              <a:t>8</a:t>
            </a:fld>
            <a:endParaRPr lang="en-US"/>
          </a:p>
        </p:txBody>
      </p:sp>
      <p:sp>
        <p:nvSpPr>
          <p:cNvPr id="864258" name="Rectangle 2"/>
          <p:cNvSpPr>
            <a:spLocks noChangeArrowheads="1"/>
          </p:cNvSpPr>
          <p:nvPr/>
        </p:nvSpPr>
        <p:spPr bwMode="auto">
          <a:xfrm>
            <a:off x="1384300" y="5181600"/>
            <a:ext cx="6400800" cy="1066800"/>
          </a:xfrm>
          <a:prstGeom prst="rect">
            <a:avLst/>
          </a:prstGeom>
          <a:solidFill>
            <a:srgbClr val="FF0000"/>
          </a:solidFill>
          <a:ln w="57150">
            <a:solidFill>
              <a:srgbClr val="000000"/>
            </a:solidFill>
            <a:miter lim="800000"/>
            <a:headEnd/>
            <a:tailEnd/>
          </a:ln>
          <a:effectLst>
            <a:outerShdw dist="107763" dir="2700000" algn="ctr" rotWithShape="0">
              <a:schemeClr val="tx1">
                <a:alpha val="50000"/>
              </a:schemeClr>
            </a:outerShdw>
          </a:effectLst>
        </p:spPr>
        <p:txBody>
          <a:bodyPr wrap="none" anchor="ctr"/>
          <a:lstStyle/>
          <a:p>
            <a:pPr>
              <a:defRPr/>
            </a:pPr>
            <a:endParaRPr lang="en-US"/>
          </a:p>
        </p:txBody>
      </p:sp>
      <p:sp>
        <p:nvSpPr>
          <p:cNvPr id="864259" name="Rectangle 2"/>
          <p:cNvSpPr>
            <a:spLocks noGrp="1" noChangeArrowheads="1"/>
          </p:cNvSpPr>
          <p:nvPr>
            <p:ph type="title" idx="4294967295"/>
          </p:nvPr>
        </p:nvSpPr>
        <p:spPr>
          <a:xfrm>
            <a:off x="457200" y="990600"/>
            <a:ext cx="8229600" cy="1143000"/>
          </a:xfrm>
        </p:spPr>
        <p:txBody>
          <a:bodyPr/>
          <a:lstStyle/>
          <a:p>
            <a:pPr eaLnBrk="1" hangingPunct="1">
              <a:defRPr/>
            </a:pPr>
            <a:r>
              <a:rPr lang="en-US" sz="4000" smtClean="0">
                <a:solidFill>
                  <a:srgbClr val="FFFF00"/>
                </a:solidFill>
                <a:latin typeface="Times New Roman" charset="0"/>
              </a:rPr>
              <a:t>Tire Pressure Monitoring Systems (TPMS)</a:t>
            </a:r>
          </a:p>
        </p:txBody>
      </p:sp>
      <p:sp>
        <p:nvSpPr>
          <p:cNvPr id="864260" name="Rectangle 4"/>
          <p:cNvSpPr>
            <a:spLocks noGrp="1" noChangeArrowheads="1"/>
          </p:cNvSpPr>
          <p:nvPr>
            <p:ph type="body" idx="4294967295"/>
          </p:nvPr>
        </p:nvSpPr>
        <p:spPr>
          <a:xfrm>
            <a:off x="762000" y="2632075"/>
            <a:ext cx="8229600" cy="4530725"/>
          </a:xfrm>
        </p:spPr>
        <p:txBody>
          <a:bodyPr/>
          <a:lstStyle/>
          <a:p>
            <a:pPr eaLnBrk="1" hangingPunct="1">
              <a:buClr>
                <a:srgbClr val="FFFF00"/>
              </a:buClr>
              <a:buSzTx/>
              <a:buFont typeface="Wingdings" pitchFamily="2" charset="2"/>
              <a:buChar char="Ø"/>
              <a:defRPr/>
            </a:pPr>
            <a:r>
              <a:rPr lang="en-US" smtClean="0"/>
              <a:t>Tire Pressure Monitors</a:t>
            </a:r>
          </a:p>
          <a:p>
            <a:pPr lvl="1" eaLnBrk="1" hangingPunct="1">
              <a:buClr>
                <a:srgbClr val="FFFF00"/>
              </a:buClr>
              <a:buFont typeface="Wingdings" pitchFamily="2" charset="2"/>
              <a:buNone/>
              <a:defRPr/>
            </a:pPr>
            <a:r>
              <a:rPr lang="en-US" smtClean="0"/>
              <a:t>		- Valve Stem Mounted</a:t>
            </a:r>
          </a:p>
          <a:p>
            <a:pPr lvl="1" eaLnBrk="1" hangingPunct="1">
              <a:buClr>
                <a:srgbClr val="FFFF00"/>
              </a:buClr>
              <a:buFont typeface="Wingdings" pitchFamily="2" charset="2"/>
              <a:buNone/>
              <a:defRPr/>
            </a:pPr>
            <a:r>
              <a:rPr lang="en-US" smtClean="0"/>
              <a:t>		- Wheel Mounted</a:t>
            </a:r>
          </a:p>
          <a:p>
            <a:pPr eaLnBrk="1" hangingPunct="1">
              <a:buClr>
                <a:srgbClr val="FFFF00"/>
              </a:buClr>
              <a:buSzTx/>
              <a:buFont typeface="Wingdings" pitchFamily="2" charset="2"/>
              <a:buNone/>
              <a:defRPr/>
            </a:pPr>
            <a:r>
              <a:rPr lang="en-US" smtClean="0"/>
              <a:t>		- </a:t>
            </a:r>
            <a:r>
              <a:rPr lang="en-US" sz="2800" smtClean="0"/>
              <a:t>Tire Mounted</a:t>
            </a:r>
          </a:p>
          <a:p>
            <a:pPr eaLnBrk="1" hangingPunct="1">
              <a:buClr>
                <a:srgbClr val="FFFF00"/>
              </a:buClr>
              <a:buSzTx/>
              <a:buFont typeface="Wingdings" pitchFamily="2" charset="2"/>
              <a:buChar char="Ø"/>
              <a:defRPr/>
            </a:pPr>
            <a:endParaRPr lang="en-US" smtClean="0"/>
          </a:p>
        </p:txBody>
      </p:sp>
      <p:sp>
        <p:nvSpPr>
          <p:cNvPr id="21510" name="Text Box 5"/>
          <p:cNvSpPr txBox="1">
            <a:spLocks noChangeArrowheads="1"/>
          </p:cNvSpPr>
          <p:nvPr/>
        </p:nvSpPr>
        <p:spPr bwMode="auto">
          <a:xfrm>
            <a:off x="1689100" y="5372100"/>
            <a:ext cx="5867400" cy="701675"/>
          </a:xfrm>
          <a:prstGeom prst="rect">
            <a:avLst/>
          </a:prstGeom>
          <a:noFill/>
          <a:ln w="9525">
            <a:noFill/>
            <a:miter lim="800000"/>
            <a:headEnd/>
            <a:tailEnd/>
          </a:ln>
        </p:spPr>
        <p:txBody>
          <a:bodyPr>
            <a:spAutoFit/>
          </a:bodyPr>
          <a:lstStyle/>
          <a:p>
            <a:pPr algn="ctr">
              <a:spcBef>
                <a:spcPct val="50000"/>
              </a:spcBef>
            </a:pPr>
            <a:r>
              <a:rPr lang="en-US" sz="2000" b="1"/>
              <a:t>TPMS Systems rely on an individual to physically add air to the tire</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38453B5-F322-4DCD-9E72-53D78A727853}" type="slidenum">
              <a:rPr lang="en-US"/>
              <a:pPr>
                <a:defRPr/>
              </a:pPr>
              <a:t>9</a:t>
            </a:fld>
            <a:endParaRPr lang="en-US"/>
          </a:p>
        </p:txBody>
      </p:sp>
      <p:sp>
        <p:nvSpPr>
          <p:cNvPr id="885762" name="Rectangle 2"/>
          <p:cNvSpPr>
            <a:spLocks noGrp="1" noChangeArrowheads="1"/>
          </p:cNvSpPr>
          <p:nvPr>
            <p:ph type="title"/>
          </p:nvPr>
        </p:nvSpPr>
        <p:spPr>
          <a:xfrm>
            <a:off x="762000" y="457200"/>
            <a:ext cx="7794625" cy="942975"/>
          </a:xfrm>
        </p:spPr>
        <p:txBody>
          <a:bodyPr/>
          <a:lstStyle/>
          <a:p>
            <a:pPr eaLnBrk="1" hangingPunct="1">
              <a:defRPr/>
            </a:pPr>
            <a:r>
              <a:rPr lang="en-US" sz="4000" smtClean="0">
                <a:solidFill>
                  <a:srgbClr val="FFFF00"/>
                </a:solidFill>
                <a:latin typeface="Times New Roman" charset="0"/>
              </a:rPr>
              <a:t>Why Automatic Tire Inflation?</a:t>
            </a:r>
          </a:p>
        </p:txBody>
      </p:sp>
      <p:sp>
        <p:nvSpPr>
          <p:cNvPr id="885763" name="Rectangle 3"/>
          <p:cNvSpPr>
            <a:spLocks noGrp="1" noChangeArrowheads="1"/>
          </p:cNvSpPr>
          <p:nvPr>
            <p:ph type="body" idx="1"/>
          </p:nvPr>
        </p:nvSpPr>
        <p:spPr>
          <a:xfrm>
            <a:off x="685800" y="1371600"/>
            <a:ext cx="7791450" cy="4114800"/>
          </a:xfrm>
        </p:spPr>
        <p:txBody>
          <a:bodyPr/>
          <a:lstStyle/>
          <a:p>
            <a:pPr eaLnBrk="1" hangingPunct="1">
              <a:buClr>
                <a:srgbClr val="FFFF00"/>
              </a:buClr>
              <a:buSzTx/>
              <a:buFont typeface="Wingdings" pitchFamily="2" charset="2"/>
              <a:buChar char="§"/>
              <a:defRPr/>
            </a:pPr>
            <a:r>
              <a:rPr lang="en-US" dirty="0" smtClean="0"/>
              <a:t>To increase tire life</a:t>
            </a:r>
          </a:p>
          <a:p>
            <a:pPr lvl="1" eaLnBrk="1" hangingPunct="1">
              <a:buClr>
                <a:srgbClr val="FFFF00"/>
              </a:buClr>
              <a:buFont typeface="Wingdings" pitchFamily="2" charset="2"/>
              <a:buChar char="§"/>
              <a:defRPr/>
            </a:pPr>
            <a:r>
              <a:rPr lang="en-US" dirty="0" smtClean="0"/>
              <a:t>Running spec pressure ALL the time</a:t>
            </a:r>
          </a:p>
          <a:p>
            <a:pPr eaLnBrk="1" hangingPunct="1">
              <a:buClr>
                <a:srgbClr val="FFFF00"/>
              </a:buClr>
              <a:buSzTx/>
              <a:buFont typeface="Wingdings" pitchFamily="2" charset="2"/>
              <a:buChar char="§"/>
              <a:defRPr/>
            </a:pPr>
            <a:r>
              <a:rPr lang="en-US" dirty="0" smtClean="0"/>
              <a:t>Reduce downtimes </a:t>
            </a:r>
          </a:p>
          <a:p>
            <a:pPr lvl="1" eaLnBrk="1" hangingPunct="1">
              <a:buClr>
                <a:srgbClr val="FFFF00"/>
              </a:buClr>
              <a:buFont typeface="Wingdings" pitchFamily="2" charset="2"/>
              <a:buChar char="§"/>
              <a:defRPr/>
            </a:pPr>
            <a:r>
              <a:rPr lang="en-US" dirty="0" smtClean="0"/>
              <a:t>(not stuck on side of road)</a:t>
            </a:r>
          </a:p>
          <a:p>
            <a:pPr eaLnBrk="1" hangingPunct="1">
              <a:buClr>
                <a:srgbClr val="FFFF00"/>
              </a:buClr>
              <a:buSzTx/>
              <a:buFont typeface="Wingdings" pitchFamily="2" charset="2"/>
              <a:buChar char="§"/>
              <a:defRPr/>
            </a:pPr>
            <a:r>
              <a:rPr lang="en-US" dirty="0" smtClean="0"/>
              <a:t>To reduce overall fuel expense</a:t>
            </a:r>
          </a:p>
          <a:p>
            <a:pPr eaLnBrk="1" hangingPunct="1">
              <a:buClr>
                <a:srgbClr val="FFFF00"/>
              </a:buClr>
              <a:buSzTx/>
              <a:buFont typeface="Wingdings" pitchFamily="2" charset="2"/>
              <a:buChar char="§"/>
              <a:defRPr/>
            </a:pPr>
            <a:r>
              <a:rPr lang="en-US" dirty="0" smtClean="0"/>
              <a:t>To increase safety</a:t>
            </a:r>
          </a:p>
          <a:p>
            <a:pPr eaLnBrk="1" hangingPunct="1">
              <a:buClr>
                <a:srgbClr val="FFFF00"/>
              </a:buClr>
              <a:buSzTx/>
              <a:buFont typeface="Wingdings" pitchFamily="2" charset="2"/>
              <a:buChar char="§"/>
              <a:defRPr/>
            </a:pPr>
            <a:r>
              <a:rPr lang="en-US" dirty="0" smtClean="0"/>
              <a:t>Labor savings in checking tire pressures</a:t>
            </a:r>
          </a:p>
          <a:p>
            <a:pPr eaLnBrk="1" hangingPunct="1">
              <a:buClr>
                <a:srgbClr val="FFFF00"/>
              </a:buClr>
              <a:buSzTx/>
              <a:buFont typeface="Wingdings" pitchFamily="2" charset="2"/>
              <a:buChar char="§"/>
              <a:defRPr/>
            </a:pPr>
            <a:endParaRPr lang="en-US" sz="2800" dirty="0" smtClean="0"/>
          </a:p>
        </p:txBody>
      </p:sp>
      <p:sp>
        <p:nvSpPr>
          <p:cNvPr id="885764" name="Text Box 4"/>
          <p:cNvSpPr txBox="1">
            <a:spLocks noChangeArrowheads="1"/>
          </p:cNvSpPr>
          <p:nvPr/>
        </p:nvSpPr>
        <p:spPr bwMode="auto">
          <a:xfrm>
            <a:off x="2438400" y="5867400"/>
            <a:ext cx="4648200" cy="641350"/>
          </a:xfrm>
          <a:prstGeom prst="rect">
            <a:avLst/>
          </a:prstGeom>
          <a:noFill/>
          <a:ln w="38100" algn="ctr">
            <a:noFill/>
            <a:miter lim="800000"/>
            <a:headEnd/>
            <a:tailEnd/>
          </a:ln>
        </p:spPr>
        <p:txBody>
          <a:bodyPr>
            <a:spAutoFit/>
          </a:bodyPr>
          <a:lstStyle/>
          <a:p>
            <a:pPr algn="ctr">
              <a:spcBef>
                <a:spcPct val="50000"/>
              </a:spcBef>
            </a:pPr>
            <a:r>
              <a:rPr lang="en-US"/>
              <a:t>Automatic Tire Inflation Systems adds air whenever the tire is below specification</a:t>
            </a:r>
          </a:p>
        </p:txBody>
      </p:sp>
      <p:sp>
        <p:nvSpPr>
          <p:cNvPr id="885765" name="Rectangle 5"/>
          <p:cNvSpPr>
            <a:spLocks noChangeArrowheads="1"/>
          </p:cNvSpPr>
          <p:nvPr/>
        </p:nvSpPr>
        <p:spPr bwMode="auto">
          <a:xfrm>
            <a:off x="2362200" y="5715000"/>
            <a:ext cx="4876800" cy="914400"/>
          </a:xfrm>
          <a:prstGeom prst="rect">
            <a:avLst/>
          </a:prstGeom>
          <a:noFill/>
          <a:ln w="38100" algn="ctr">
            <a:solidFill>
              <a:srgbClr val="000000"/>
            </a:solidFill>
            <a:miter lim="800000"/>
            <a:headEnd/>
            <a:tailEnd/>
          </a:ln>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57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57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5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57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57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576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5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5" grpId="0" animBg="1"/>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am">
  <a:themeElements>
    <a:clrScheme name="1_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1_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1_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1_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1_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1_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1_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1_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1_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1_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21513</TotalTime>
  <Words>1352</Words>
  <Application>Microsoft Office PowerPoint</Application>
  <PresentationFormat>On-screen Show (4:3)</PresentationFormat>
  <Paragraphs>250</Paragraphs>
  <Slides>44</Slides>
  <Notes>20</Notes>
  <HiddenSlides>1</HiddenSlides>
  <MMClips>5</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Beam</vt:lpstr>
      <vt:lpstr>1_Beam</vt:lpstr>
      <vt:lpstr>Pressure Systems International – (PSI)  San Antonio, Texas                          “Automatic Tire Inflation System      for Military Trailers”</vt:lpstr>
      <vt:lpstr>Pressure Systems International</vt:lpstr>
      <vt:lpstr>Inflation Pressure &amp; Tires</vt:lpstr>
      <vt:lpstr>Why Do Tires Lose Air?</vt:lpstr>
      <vt:lpstr>Tire Pressure Technology</vt:lpstr>
      <vt:lpstr>Manual Tire Inflation Systems</vt:lpstr>
      <vt:lpstr>Central Tire Inflation Systems</vt:lpstr>
      <vt:lpstr>Tire Pressure Monitoring Systems (TPMS)</vt:lpstr>
      <vt:lpstr>Why Automatic Tire Inflation?</vt:lpstr>
      <vt:lpstr>Meritor Tire Inflation System by PSI</vt:lpstr>
      <vt:lpstr>Pressure protection valve …</vt:lpstr>
      <vt:lpstr>   Control Box                North America</vt:lpstr>
      <vt:lpstr>Shut-off valve …</vt:lpstr>
      <vt:lpstr>Filter…</vt:lpstr>
      <vt:lpstr>Pressure Regulator…</vt:lpstr>
      <vt:lpstr>The flow switch activates the warning  light…</vt:lpstr>
      <vt:lpstr>Drain petcock…</vt:lpstr>
      <vt:lpstr>Slide 18</vt:lpstr>
      <vt:lpstr>Slide 19</vt:lpstr>
      <vt:lpstr>Slide 20</vt:lpstr>
      <vt:lpstr>Quality Assurance</vt:lpstr>
      <vt:lpstr>MTIS by PSI with</vt:lpstr>
      <vt:lpstr>Slide 23</vt:lpstr>
      <vt:lpstr>ThermAlert Video</vt:lpstr>
      <vt:lpstr>Slide 25</vt:lpstr>
      <vt:lpstr>Slide 26</vt:lpstr>
      <vt:lpstr>Slide 27</vt:lpstr>
      <vt:lpstr>Slide 28</vt:lpstr>
      <vt:lpstr>Military Application - Israel</vt:lpstr>
      <vt:lpstr>Israel Military Installation Talbert Tank Trailer</vt:lpstr>
      <vt:lpstr>PSI Demo – April 2009</vt:lpstr>
      <vt:lpstr>Letter of Recommendation</vt:lpstr>
      <vt:lpstr>Letter of Recommendation – con’t</vt:lpstr>
      <vt:lpstr>Letter of Recommendation – con’t</vt:lpstr>
      <vt:lpstr>PSI Installation Options</vt:lpstr>
      <vt:lpstr>Fjording</vt:lpstr>
      <vt:lpstr>US Military Opportunities</vt:lpstr>
      <vt:lpstr>Camp Pendleton - Marines</vt:lpstr>
      <vt:lpstr>Camp Pendleton - Contacts</vt:lpstr>
      <vt:lpstr>Slide 40</vt:lpstr>
      <vt:lpstr>Slide 41</vt:lpstr>
      <vt:lpstr>Slide 42</vt:lpstr>
      <vt:lpstr>Return on Investment</vt:lpstr>
      <vt:lpstr>Pressure Systems International – (PSI)  San Antonio, Texas                          “Automatic Tire Inflation System      for Military Trailers”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MTIS by PSI</dc:title>
  <dc:creator>psi</dc:creator>
  <cp:lastModifiedBy>Al Cohn</cp:lastModifiedBy>
  <cp:revision>418</cp:revision>
  <dcterms:created xsi:type="dcterms:W3CDTF">2006-07-18T20:43:57Z</dcterms:created>
  <dcterms:modified xsi:type="dcterms:W3CDTF">2012-07-09T15:32:10Z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1063407</vt:lpwstr>
  </property>
  <property fmtid="{D5CDD505-2E9C-101B-9397-08002B2CF9AE}" name="NXPowerLiteSettings" pid="3">
    <vt:lpwstr>F7000400038000</vt:lpwstr>
  </property>
  <property fmtid="{D5CDD505-2E9C-101B-9397-08002B2CF9AE}" name="NXPowerLiteVersion" pid="4">
    <vt:lpwstr>D5.0.2</vt:lpwstr>
  </property>
  <property fmtid="{D5CDD505-2E9C-101B-9397-08002B2CF9AE}" name="NXTAG2" pid="5">
    <vt:lpwstr>0008001a450000000000010250200207f7000400038000</vt:lpwstr>
  </property>
</Properties>
</file>